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7047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00">
        <p:random/>
      </p:transition>
    </mc:Choice>
    <mc:Fallback xmlns="">
      <p:transition spd="slow" advTm="200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4049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00">
        <p:random/>
      </p:transition>
    </mc:Choice>
    <mc:Fallback xmlns="">
      <p:transition spd="slow" advTm="200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6831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mc:AlternateContent xmlns:mc="http://schemas.openxmlformats.org/markup-compatibility/2006" xmlns:p14="http://schemas.microsoft.com/office/powerpoint/2010/main">
    <mc:Choice Requires="p14">
      <p:transition spd="slow" p14:dur="1500" advTm="2000">
        <p:random/>
      </p:transition>
    </mc:Choice>
    <mc:Fallback xmlns="">
      <p:transition spd="slow" advTm="2000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文本框 14">
            <a:extLst>
              <a:ext uri="{FF2B5EF4-FFF2-40B4-BE49-F238E27FC236}">
                <a16:creationId xmlns:a16="http://schemas.microsoft.com/office/drawing/2014/main" id="{B5001539-E82C-4346-9DBF-A96A8986DB48}"/>
              </a:ext>
            </a:extLst>
          </p:cNvPr>
          <p:cNvSpPr txBox="1"/>
          <p:nvPr/>
        </p:nvSpPr>
        <p:spPr>
          <a:xfrm>
            <a:off x="6422135" y="1877302"/>
            <a:ext cx="2041587" cy="523220"/>
          </a:xfrm>
          <a:prstGeom prst="rect">
            <a:avLst/>
          </a:prstGeom>
          <a:solidFill>
            <a:srgbClr val="EE8A10"/>
          </a:solidFill>
        </p:spPr>
        <p:txBody>
          <a:bodyPr wrap="square" rtlCol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dobe Arabic" panose="020F0502020204030204"/>
                <a:ea typeface="微软雅黑"/>
                <a:cs typeface="+mn-cs"/>
              </a:rPr>
              <a:t>研習資訊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dobe Arabic" panose="020F0502020204030204"/>
              <a:ea typeface="微软雅黑"/>
              <a:cs typeface="+mn-ea"/>
              <a:sym typeface="+mn-lt"/>
            </a:endParaRPr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7717430D-0A9A-4B7E-9AA9-20D7C34065B2}"/>
              </a:ext>
            </a:extLst>
          </p:cNvPr>
          <p:cNvSpPr/>
          <p:nvPr/>
        </p:nvSpPr>
        <p:spPr>
          <a:xfrm>
            <a:off x="4351370" y="2385282"/>
            <a:ext cx="7232267" cy="8554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活動時間：</a:t>
            </a: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112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年</a:t>
            </a: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6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月</a:t>
            </a: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11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日</a:t>
            </a: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(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日</a:t>
            </a: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)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</a:t>
            </a: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12:30~17:00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ea"/>
              <a:sym typeface="+mn-lt"/>
            </a:endParaRPr>
          </a:p>
        </p:txBody>
      </p:sp>
      <p:grpSp>
        <p:nvGrpSpPr>
          <p:cNvPr id="29" name="组合 28">
            <a:extLst>
              <a:ext uri="{FF2B5EF4-FFF2-40B4-BE49-F238E27FC236}">
                <a16:creationId xmlns:a16="http://schemas.microsoft.com/office/drawing/2014/main" id="{EA011D38-062B-46E1-916E-33BE1406286F}"/>
              </a:ext>
            </a:extLst>
          </p:cNvPr>
          <p:cNvGrpSpPr/>
          <p:nvPr/>
        </p:nvGrpSpPr>
        <p:grpSpPr>
          <a:xfrm rot="10800000">
            <a:off x="5629466" y="188467"/>
            <a:ext cx="6553200" cy="1251577"/>
            <a:chOff x="-3305" y="361416"/>
            <a:chExt cx="4156217" cy="737160"/>
          </a:xfrm>
        </p:grpSpPr>
        <p:sp>
          <p:nvSpPr>
            <p:cNvPr id="30" name="任意多边形: 形状 30">
              <a:extLst>
                <a:ext uri="{FF2B5EF4-FFF2-40B4-BE49-F238E27FC236}">
                  <a16:creationId xmlns:a16="http://schemas.microsoft.com/office/drawing/2014/main" id="{E3183C62-F7F1-4AC0-8836-21A4E016593E}"/>
                </a:ext>
              </a:extLst>
            </p:cNvPr>
            <p:cNvSpPr/>
            <p:nvPr/>
          </p:nvSpPr>
          <p:spPr>
            <a:xfrm flipH="1" flipV="1">
              <a:off x="560461" y="362710"/>
              <a:ext cx="571911" cy="734570"/>
            </a:xfrm>
            <a:custGeom>
              <a:avLst/>
              <a:gdLst>
                <a:gd name="connsiteX0" fmla="*/ 76725 w 571911"/>
                <a:gd name="connsiteY0" fmla="*/ 734570 h 734570"/>
                <a:gd name="connsiteX1" fmla="*/ 0 w 571911"/>
                <a:gd name="connsiteY1" fmla="*/ 734570 h 734570"/>
                <a:gd name="connsiteX2" fmla="*/ 495186 w 571911"/>
                <a:gd name="connsiteY2" fmla="*/ 0 h 734570"/>
                <a:gd name="connsiteX3" fmla="*/ 571911 w 571911"/>
                <a:gd name="connsiteY3" fmla="*/ 0 h 7345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71911" h="734570">
                  <a:moveTo>
                    <a:pt x="76725" y="734570"/>
                  </a:moveTo>
                  <a:lnTo>
                    <a:pt x="0" y="734570"/>
                  </a:lnTo>
                  <a:lnTo>
                    <a:pt x="495186" y="0"/>
                  </a:lnTo>
                  <a:lnTo>
                    <a:pt x="571911" y="0"/>
                  </a:lnTo>
                  <a:close/>
                </a:path>
              </a:pathLst>
            </a:custGeom>
            <a:solidFill>
              <a:srgbClr val="F095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obe Arabic" panose="020F0502020204030204"/>
                <a:ea typeface="微软雅黑"/>
                <a:cs typeface="+mn-cs"/>
              </a:endParaRPr>
            </a:p>
          </p:txBody>
        </p:sp>
        <p:sp>
          <p:nvSpPr>
            <p:cNvPr id="31" name="任意多边形: 形状 54">
              <a:extLst>
                <a:ext uri="{FF2B5EF4-FFF2-40B4-BE49-F238E27FC236}">
                  <a16:creationId xmlns:a16="http://schemas.microsoft.com/office/drawing/2014/main" id="{F4576C96-2FEF-42CC-B6C1-CBAF2AF48B75}"/>
                </a:ext>
              </a:extLst>
            </p:cNvPr>
            <p:cNvSpPr/>
            <p:nvPr/>
          </p:nvSpPr>
          <p:spPr>
            <a:xfrm>
              <a:off x="811307" y="361416"/>
              <a:ext cx="3341605" cy="714691"/>
            </a:xfrm>
            <a:custGeom>
              <a:avLst/>
              <a:gdLst>
                <a:gd name="connsiteX0" fmla="*/ 494312 w 4010666"/>
                <a:gd name="connsiteY0" fmla="*/ 0 h 733274"/>
                <a:gd name="connsiteX1" fmla="*/ 3668445 w 4010666"/>
                <a:gd name="connsiteY1" fmla="*/ 0 h 733274"/>
                <a:gd name="connsiteX2" fmla="*/ 3716885 w 4010666"/>
                <a:gd name="connsiteY2" fmla="*/ 4883 h 733274"/>
                <a:gd name="connsiteX3" fmla="*/ 4010666 w 4010666"/>
                <a:gd name="connsiteY3" fmla="*/ 365341 h 733274"/>
                <a:gd name="connsiteX4" fmla="*/ 3642733 w 4010666"/>
                <a:gd name="connsiteY4" fmla="*/ 733274 h 733274"/>
                <a:gd name="connsiteX5" fmla="*/ 0 w 4010666"/>
                <a:gd name="connsiteY5" fmla="*/ 733274 h 733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010666" h="733274">
                  <a:moveTo>
                    <a:pt x="494312" y="0"/>
                  </a:moveTo>
                  <a:lnTo>
                    <a:pt x="3668445" y="0"/>
                  </a:lnTo>
                  <a:lnTo>
                    <a:pt x="3716885" y="4883"/>
                  </a:lnTo>
                  <a:cubicBezTo>
                    <a:pt x="3884546" y="39191"/>
                    <a:pt x="4010666" y="187538"/>
                    <a:pt x="4010666" y="365341"/>
                  </a:cubicBezTo>
                  <a:cubicBezTo>
                    <a:pt x="4010666" y="568545"/>
                    <a:pt x="3845937" y="733274"/>
                    <a:pt x="3642733" y="733274"/>
                  </a:cubicBezTo>
                  <a:lnTo>
                    <a:pt x="0" y="733274"/>
                  </a:lnTo>
                  <a:close/>
                </a:path>
              </a:pathLst>
            </a:custGeom>
            <a:solidFill>
              <a:srgbClr val="F095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obe Arabic" panose="020F0502020204030204"/>
                <a:ea typeface="微软雅黑"/>
                <a:cs typeface="+mn-cs"/>
              </a:endParaRPr>
            </a:p>
          </p:txBody>
        </p:sp>
        <p:sp>
          <p:nvSpPr>
            <p:cNvPr id="32" name="任意多边形: 形状 32">
              <a:extLst>
                <a:ext uri="{FF2B5EF4-FFF2-40B4-BE49-F238E27FC236}">
                  <a16:creationId xmlns:a16="http://schemas.microsoft.com/office/drawing/2014/main" id="{CB781C22-B620-411E-9042-3828327669DD}"/>
                </a:ext>
              </a:extLst>
            </p:cNvPr>
            <p:cNvSpPr/>
            <p:nvPr/>
          </p:nvSpPr>
          <p:spPr>
            <a:xfrm flipH="1" flipV="1">
              <a:off x="389638" y="362710"/>
              <a:ext cx="571911" cy="734570"/>
            </a:xfrm>
            <a:custGeom>
              <a:avLst/>
              <a:gdLst>
                <a:gd name="connsiteX0" fmla="*/ 76725 w 571911"/>
                <a:gd name="connsiteY0" fmla="*/ 734570 h 734570"/>
                <a:gd name="connsiteX1" fmla="*/ 0 w 571911"/>
                <a:gd name="connsiteY1" fmla="*/ 734570 h 734570"/>
                <a:gd name="connsiteX2" fmla="*/ 495186 w 571911"/>
                <a:gd name="connsiteY2" fmla="*/ 0 h 734570"/>
                <a:gd name="connsiteX3" fmla="*/ 571911 w 571911"/>
                <a:gd name="connsiteY3" fmla="*/ 0 h 7345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71911" h="734570">
                  <a:moveTo>
                    <a:pt x="76725" y="734570"/>
                  </a:moveTo>
                  <a:lnTo>
                    <a:pt x="0" y="734570"/>
                  </a:lnTo>
                  <a:lnTo>
                    <a:pt x="495186" y="0"/>
                  </a:lnTo>
                  <a:lnTo>
                    <a:pt x="571911" y="0"/>
                  </a:lnTo>
                  <a:close/>
                </a:path>
              </a:pathLst>
            </a:custGeom>
            <a:solidFill>
              <a:srgbClr val="F095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obe Arabic" panose="020F0502020204030204"/>
                <a:ea typeface="微软雅黑"/>
                <a:cs typeface="+mn-cs"/>
              </a:endParaRPr>
            </a:p>
          </p:txBody>
        </p:sp>
        <p:sp>
          <p:nvSpPr>
            <p:cNvPr id="33" name="任意多边形: 形状 33">
              <a:extLst>
                <a:ext uri="{FF2B5EF4-FFF2-40B4-BE49-F238E27FC236}">
                  <a16:creationId xmlns:a16="http://schemas.microsoft.com/office/drawing/2014/main" id="{2CC9D8C9-0F25-466A-81E4-2B5EFF8B4068}"/>
                </a:ext>
              </a:extLst>
            </p:cNvPr>
            <p:cNvSpPr/>
            <p:nvPr/>
          </p:nvSpPr>
          <p:spPr>
            <a:xfrm flipH="1" flipV="1">
              <a:off x="217341" y="362710"/>
              <a:ext cx="571911" cy="734570"/>
            </a:xfrm>
            <a:custGeom>
              <a:avLst/>
              <a:gdLst>
                <a:gd name="connsiteX0" fmla="*/ 76725 w 571911"/>
                <a:gd name="connsiteY0" fmla="*/ 734570 h 734570"/>
                <a:gd name="connsiteX1" fmla="*/ 0 w 571911"/>
                <a:gd name="connsiteY1" fmla="*/ 734570 h 734570"/>
                <a:gd name="connsiteX2" fmla="*/ 495186 w 571911"/>
                <a:gd name="connsiteY2" fmla="*/ 0 h 734570"/>
                <a:gd name="connsiteX3" fmla="*/ 571911 w 571911"/>
                <a:gd name="connsiteY3" fmla="*/ 0 h 7345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71911" h="734570">
                  <a:moveTo>
                    <a:pt x="76725" y="734570"/>
                  </a:moveTo>
                  <a:lnTo>
                    <a:pt x="0" y="734570"/>
                  </a:lnTo>
                  <a:lnTo>
                    <a:pt x="495186" y="0"/>
                  </a:lnTo>
                  <a:lnTo>
                    <a:pt x="571911" y="0"/>
                  </a:lnTo>
                  <a:close/>
                </a:path>
              </a:pathLst>
            </a:custGeom>
            <a:solidFill>
              <a:srgbClr val="F095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obe Arabic" panose="020F0502020204030204"/>
                <a:ea typeface="微软雅黑"/>
                <a:cs typeface="+mn-cs"/>
              </a:endParaRPr>
            </a:p>
          </p:txBody>
        </p:sp>
        <p:sp>
          <p:nvSpPr>
            <p:cNvPr id="34" name="任意多边形: 形状 53">
              <a:extLst>
                <a:ext uri="{FF2B5EF4-FFF2-40B4-BE49-F238E27FC236}">
                  <a16:creationId xmlns:a16="http://schemas.microsoft.com/office/drawing/2014/main" id="{7DCA88B6-FBCD-49F9-9FC1-9F9B36775C29}"/>
                </a:ext>
              </a:extLst>
            </p:cNvPr>
            <p:cNvSpPr/>
            <p:nvPr/>
          </p:nvSpPr>
          <p:spPr>
            <a:xfrm flipH="1" flipV="1">
              <a:off x="-3305" y="364006"/>
              <a:ext cx="593966" cy="734570"/>
            </a:xfrm>
            <a:custGeom>
              <a:avLst/>
              <a:gdLst>
                <a:gd name="connsiteX0" fmla="*/ 593966 w 593966"/>
                <a:gd name="connsiteY0" fmla="*/ 734570 h 734570"/>
                <a:gd name="connsiteX1" fmla="*/ 0 w 593966"/>
                <a:gd name="connsiteY1" fmla="*/ 734570 h 734570"/>
                <a:gd name="connsiteX2" fmla="*/ 495186 w 593966"/>
                <a:gd name="connsiteY2" fmla="*/ 0 h 734570"/>
                <a:gd name="connsiteX3" fmla="*/ 593966 w 593966"/>
                <a:gd name="connsiteY3" fmla="*/ 0 h 7345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93966" h="734570">
                  <a:moveTo>
                    <a:pt x="593966" y="734570"/>
                  </a:moveTo>
                  <a:lnTo>
                    <a:pt x="0" y="734570"/>
                  </a:lnTo>
                  <a:lnTo>
                    <a:pt x="495186" y="0"/>
                  </a:lnTo>
                  <a:lnTo>
                    <a:pt x="593966" y="0"/>
                  </a:lnTo>
                  <a:close/>
                </a:path>
              </a:pathLst>
            </a:custGeom>
            <a:solidFill>
              <a:srgbClr val="F095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obe Arabic" panose="020F0502020204030204"/>
                <a:ea typeface="微软雅黑"/>
                <a:cs typeface="+mn-cs"/>
              </a:endParaRPr>
            </a:p>
          </p:txBody>
        </p:sp>
        <p:sp>
          <p:nvSpPr>
            <p:cNvPr id="35" name="文本框 34">
              <a:extLst>
                <a:ext uri="{FF2B5EF4-FFF2-40B4-BE49-F238E27FC236}">
                  <a16:creationId xmlns:a16="http://schemas.microsoft.com/office/drawing/2014/main" id="{59EE2A6E-5DF8-402A-8B36-B745BB0705B8}"/>
                </a:ext>
              </a:extLst>
            </p:cNvPr>
            <p:cNvSpPr txBox="1"/>
            <p:nvPr/>
          </p:nvSpPr>
          <p:spPr>
            <a:xfrm rot="10800000">
              <a:off x="811307" y="559079"/>
              <a:ext cx="3296972" cy="3444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TW" alt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dobe Arabic" panose="020F0502020204030204"/>
                  <a:ea typeface="微软雅黑"/>
                  <a:cs typeface="+mn-cs"/>
                </a:rPr>
                <a:t>「東南亞史」系列工作坊</a:t>
              </a:r>
              <a:endPara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字魂105号-简雅黑" panose="00000500000000000000" pitchFamily="2" charset="-122"/>
              </a:endParaRPr>
            </a:p>
          </p:txBody>
        </p:sp>
      </p:grpSp>
      <p:grpSp>
        <p:nvGrpSpPr>
          <p:cNvPr id="36" name="组合 35"/>
          <p:cNvGrpSpPr/>
          <p:nvPr/>
        </p:nvGrpSpPr>
        <p:grpSpPr>
          <a:xfrm>
            <a:off x="211298" y="707892"/>
            <a:ext cx="4013200" cy="5252641"/>
            <a:chOff x="1317265" y="2097755"/>
            <a:chExt cx="1524805" cy="1840604"/>
          </a:xfrm>
          <a:solidFill>
            <a:schemeClr val="accent1"/>
          </a:solidFill>
        </p:grpSpPr>
        <p:sp>
          <p:nvSpPr>
            <p:cNvPr id="37" name="任意多边形 36"/>
            <p:cNvSpPr/>
            <p:nvPr/>
          </p:nvSpPr>
          <p:spPr>
            <a:xfrm>
              <a:off x="1317265" y="2097755"/>
              <a:ext cx="1524805" cy="1840604"/>
            </a:xfrm>
            <a:custGeom>
              <a:avLst/>
              <a:gdLst>
                <a:gd name="connsiteX0" fmla="*/ 762402 w 1524805"/>
                <a:gd name="connsiteY0" fmla="*/ 0 h 1840604"/>
                <a:gd name="connsiteX1" fmla="*/ 1301502 w 1524805"/>
                <a:gd name="connsiteY1" fmla="*/ 223303 h 1840604"/>
                <a:gd name="connsiteX2" fmla="*/ 1301502 w 1524805"/>
                <a:gd name="connsiteY2" fmla="*/ 1301503 h 1840604"/>
                <a:gd name="connsiteX3" fmla="*/ 762402 w 1524805"/>
                <a:gd name="connsiteY3" fmla="*/ 1840604 h 1840604"/>
                <a:gd name="connsiteX4" fmla="*/ 223302 w 1524805"/>
                <a:gd name="connsiteY4" fmla="*/ 1301503 h 1840604"/>
                <a:gd name="connsiteX5" fmla="*/ 223302 w 1524805"/>
                <a:gd name="connsiteY5" fmla="*/ 223303 h 1840604"/>
                <a:gd name="connsiteX6" fmla="*/ 762402 w 1524805"/>
                <a:gd name="connsiteY6" fmla="*/ 0 h 1840604"/>
                <a:gd name="connsiteX7" fmla="*/ 762402 w 1524805"/>
                <a:gd name="connsiteY7" fmla="*/ 130768 h 1840604"/>
                <a:gd name="connsiteX8" fmla="*/ 130767 w 1524805"/>
                <a:gd name="connsiteY8" fmla="*/ 762403 h 1840604"/>
                <a:gd name="connsiteX9" fmla="*/ 762402 w 1524805"/>
                <a:gd name="connsiteY9" fmla="*/ 1394038 h 1840604"/>
                <a:gd name="connsiteX10" fmla="*/ 1394037 w 1524805"/>
                <a:gd name="connsiteY10" fmla="*/ 762403 h 1840604"/>
                <a:gd name="connsiteX11" fmla="*/ 762402 w 1524805"/>
                <a:gd name="connsiteY11" fmla="*/ 130768 h 18406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524805" h="1840604">
                  <a:moveTo>
                    <a:pt x="762402" y="0"/>
                  </a:moveTo>
                  <a:cubicBezTo>
                    <a:pt x="957518" y="0"/>
                    <a:pt x="1152634" y="74434"/>
                    <a:pt x="1301502" y="223303"/>
                  </a:cubicBezTo>
                  <a:cubicBezTo>
                    <a:pt x="1599240" y="521040"/>
                    <a:pt x="1599240" y="1003766"/>
                    <a:pt x="1301502" y="1301503"/>
                  </a:cubicBezTo>
                  <a:lnTo>
                    <a:pt x="762402" y="1840604"/>
                  </a:lnTo>
                  <a:lnTo>
                    <a:pt x="223302" y="1301503"/>
                  </a:lnTo>
                  <a:cubicBezTo>
                    <a:pt x="-74435" y="1003766"/>
                    <a:pt x="-74435" y="521040"/>
                    <a:pt x="223302" y="223303"/>
                  </a:cubicBezTo>
                  <a:cubicBezTo>
                    <a:pt x="372171" y="74434"/>
                    <a:pt x="567286" y="0"/>
                    <a:pt x="762402" y="0"/>
                  </a:cubicBezTo>
                  <a:close/>
                  <a:moveTo>
                    <a:pt x="762402" y="130768"/>
                  </a:moveTo>
                  <a:cubicBezTo>
                    <a:pt x="413560" y="130768"/>
                    <a:pt x="130767" y="413561"/>
                    <a:pt x="130767" y="762403"/>
                  </a:cubicBezTo>
                  <a:cubicBezTo>
                    <a:pt x="130767" y="1111245"/>
                    <a:pt x="413560" y="1394038"/>
                    <a:pt x="762402" y="1394038"/>
                  </a:cubicBezTo>
                  <a:cubicBezTo>
                    <a:pt x="1111244" y="1394038"/>
                    <a:pt x="1394037" y="1111245"/>
                    <a:pt x="1394037" y="762403"/>
                  </a:cubicBezTo>
                  <a:cubicBezTo>
                    <a:pt x="1394037" y="413561"/>
                    <a:pt x="1111244" y="130768"/>
                    <a:pt x="762402" y="130768"/>
                  </a:cubicBezTo>
                  <a:close/>
                </a:path>
              </a:pathLst>
            </a:custGeom>
            <a:solidFill>
              <a:srgbClr val="EE8A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obe Arabic" panose="020F0502020204030204"/>
                <a:ea typeface="微软雅黑"/>
                <a:cs typeface="+mn-cs"/>
              </a:endParaRPr>
            </a:p>
          </p:txBody>
        </p:sp>
        <p:sp>
          <p:nvSpPr>
            <p:cNvPr id="38" name="椭圆 37"/>
            <p:cNvSpPr/>
            <p:nvPr/>
          </p:nvSpPr>
          <p:spPr>
            <a:xfrm>
              <a:off x="1526774" y="2307265"/>
              <a:ext cx="1105786" cy="1105786"/>
            </a:xfrm>
            <a:prstGeom prst="ellipse">
              <a:avLst/>
            </a:prstGeom>
            <a:solidFill>
              <a:srgbClr val="EE8A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dobe Arabic" panose="020F0502020204030204"/>
                <a:ea typeface="微软雅黑"/>
                <a:cs typeface="+mn-cs"/>
              </a:endParaRPr>
            </a:p>
          </p:txBody>
        </p:sp>
      </p:grpSp>
      <p:sp>
        <p:nvSpPr>
          <p:cNvPr id="54" name="矩形 53"/>
          <p:cNvSpPr/>
          <p:nvPr/>
        </p:nvSpPr>
        <p:spPr>
          <a:xfrm>
            <a:off x="973297" y="2149353"/>
            <a:ext cx="24892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東南亞</a:t>
            </a:r>
            <a:endParaRPr kumimoji="0" lang="en-US" altLang="zh-TW" sz="36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古代文化</a:t>
            </a:r>
            <a:endParaRPr kumimoji="0" lang="en-US" altLang="zh-TW" sz="36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與種族</a:t>
            </a:r>
            <a:endParaRPr kumimoji="0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3AF053A7-A6AD-4DDD-BFCD-5F332542C0B2}"/>
              </a:ext>
            </a:extLst>
          </p:cNvPr>
          <p:cNvSpPr/>
          <p:nvPr/>
        </p:nvSpPr>
        <p:spPr>
          <a:xfrm>
            <a:off x="4316266" y="3488180"/>
            <a:ext cx="750452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活動地點：臺中市立臺中一中科學館一樓</a:t>
            </a:r>
            <a:endParaRPr kumimoji="0" lang="en-US" altLang="zh-TW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                  「多功能資優 教室」）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5B2FF187-ECBA-470A-BA49-4CDE15B013D0}"/>
              </a:ext>
            </a:extLst>
          </p:cNvPr>
          <p:cNvSpPr/>
          <p:nvPr/>
        </p:nvSpPr>
        <p:spPr>
          <a:xfrm>
            <a:off x="4316266" y="4466892"/>
            <a:ext cx="741830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講師：國立成功大學歷史學系退休教授　鄭永常教授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A2786B93-08E0-49B4-A293-765B6038FEF2}"/>
              </a:ext>
            </a:extLst>
          </p:cNvPr>
          <p:cNvSpPr/>
          <p:nvPr/>
        </p:nvSpPr>
        <p:spPr>
          <a:xfrm>
            <a:off x="4316266" y="5169181"/>
            <a:ext cx="757093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報名方式：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即日起至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6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月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5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日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(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星期一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)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前完成報名（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50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人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)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 </a:t>
            </a:r>
            <a:endParaRPr kumimoji="0" lang="en-US" altLang="zh-TW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                   額滿為止，不開放臨時報名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)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。</a:t>
            </a:r>
            <a:endParaRPr kumimoji="0" lang="en-US" altLang="zh-TW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                   網址：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https://reurl.cc /1eymDV</a:t>
            </a:r>
            <a:endParaRPr kumimoji="0" lang="zh-TW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43F1DFD4-820E-4576-B56A-297DA57EC7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73447" y="5641728"/>
            <a:ext cx="989657" cy="989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5497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00">
        <p:random/>
      </p:transition>
    </mc:Choice>
    <mc:Fallback xmlns="">
      <p:transition spd="slow" advTm="2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8" grpId="0"/>
      <p:bldP spid="54" grpId="0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hloq5mrl">
      <a:majorFont>
        <a:latin typeface="Adobe Arabic" panose="020F0302020204030204"/>
        <a:ea typeface="微软雅黑"/>
        <a:cs typeface=""/>
      </a:majorFont>
      <a:minorFont>
        <a:latin typeface="Adobe Arabic" panose="020F0502020204030204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101</Words>
  <Application>Microsoft Office PowerPoint</Application>
  <PresentationFormat>寬螢幕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Adobe Arabic</vt:lpstr>
      <vt:lpstr>微软雅黑</vt:lpstr>
      <vt:lpstr>字魂105号-简雅黑</vt:lpstr>
      <vt:lpstr>微軟正黑體</vt:lpstr>
      <vt:lpstr>Arial</vt:lpstr>
      <vt:lpstr>Office 主题​​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</cp:revision>
  <dcterms:created xsi:type="dcterms:W3CDTF">2023-05-25T00:42:37Z</dcterms:created>
  <dcterms:modified xsi:type="dcterms:W3CDTF">2023-05-25T00:46:26Z</dcterms:modified>
</cp:coreProperties>
</file>