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0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1C01A3-2B17-42C2-B2AB-3BA4A4D96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42E8ECF-3B43-46D6-AB7B-4207F2CB0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B5F52A-E4D4-4CCF-895D-E399B4B7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A66131-1239-4F15-B5D8-0A60D4DAC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E63D02-E87B-4BC2-8838-04E5DFD82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973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33FFF4-8822-4EC6-91C5-592B4AF63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A7ABDA-2BF9-4595-93BF-AC19BE026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61A383-289D-4AA6-8720-70381A93C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4B99AB-E02F-4370-A46D-E746FB84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397FA9-1C31-49E8-8E4A-EB0365F8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504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0B12B52-0449-4D17-9DF0-A2C9907EB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39CF671-0729-4308-82D8-6584F61BD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B1E13E-DB4C-422A-91E6-64376045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250F8-8F16-4146-B9B6-C2D7EB991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388A13-0C65-453D-AA2D-095246DD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598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CC1D15-A178-45C6-8CD6-049345CB7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41EF2E-FB60-4E0A-9925-BC56FAFF1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B2ACAF-C2EF-4003-9787-22918D029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FAA0D9-B6D4-432A-946B-7C9C2BAF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3BB19F-EB0B-41B6-BF7B-7B0710B80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55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B8DEBD-0F09-489C-B07E-EA2DA6FB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E43F65-36A2-464C-B26F-BD6830892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F660A4-EA24-4117-B830-EE536BA77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3E70239-6D1D-4FCB-92FD-3208A4C0D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85CF27-8A22-45A9-8901-65A0D78C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409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6B2181-DF1E-4F40-8717-66713B0A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783D72-AD91-4D0B-917F-1957EA24D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CE9E5C5-30C5-4279-8683-55A11A176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12A7406-43BE-4D28-B999-44FD5DCA6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F9A2F19-85F2-44F7-95FE-D384AA7B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8DE3942-455B-42E1-BC64-D58DF36C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967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D5E86E-16F9-4057-BA4D-1D5843527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9EF540-87F4-41D2-BF37-76FCC8244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93A934-5880-4708-A377-E4A2C6C7F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1CFE967-BBC0-42C1-96B0-CDBECC0111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9EAF25-2464-4E7E-8768-A2AB4D689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3F2322-2429-45A8-88C6-E18888867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2C74DDF-59FA-4A2E-8B50-6A8F359B6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16C8725-9089-4B12-8C24-9E9E193ED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9100364" y="5647354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618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11891A-96EA-4630-92CC-15A5EE81E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B718DA3-CFD8-42DD-B818-ED96C11E0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DBC261C-2B79-4B70-90A5-CBB0FD8C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49D3B3D-8401-41AF-BB0A-EEA5621D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63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C4A452B-5B81-4183-A81D-D0FEAE4EF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4A28C00-2ADC-4951-A78C-98D228E8C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6B3BA73-01A1-4786-8B31-6AF8F1A6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332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0E0ADA-6C3C-45A4-AD50-1CBA3CF02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6CB4D3-02CC-4088-968F-3394D4A61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4994CCD-7E65-4BA7-815F-09CAC3E66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15D9D25-347F-4782-827C-3111C2D6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6123361-55B9-4371-9136-F3707B373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6F9824-C005-4544-9CB0-F3608A71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35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F3FBEA-D66C-42C6-AD4C-0EDFFB6A4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348F391-9BA7-4A95-B432-5D966F12A8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D15865-D200-4431-A3C2-8290F12C6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BCCE7B4-6832-4786-B227-AD37CB5FD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517687A-387A-4CFB-9E07-2FD17B501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94BDD5-BC71-4AA3-B078-B974C851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01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84F4179-65E6-4EAF-B082-FF2FFE99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A8828CF-61DD-41B5-AB93-3A4FE7E27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3162D6-3DB6-4E67-BDA1-CA9633AD8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BC2E5-256E-4EC7-8395-2D8FFE33A3E7}" type="datetimeFigureOut">
              <a:rPr lang="zh-CN" altLang="en-US" smtClean="0"/>
              <a:t>2023/5/3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C216AF-C200-4FFC-947B-22402ACC7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23219A-4262-4D16-B41C-F297F7D27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9626B-2AC5-4A04-BEF4-F499CD2D35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86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>
            <a:extLst>
              <a:ext uri="{FF2B5EF4-FFF2-40B4-BE49-F238E27FC236}">
                <a16:creationId xmlns:a16="http://schemas.microsoft.com/office/drawing/2014/main" id="{81B98D14-41C3-4D0D-AF17-1B48467F2677}"/>
              </a:ext>
            </a:extLst>
          </p:cNvPr>
          <p:cNvSpPr txBox="1">
            <a:spLocks/>
          </p:cNvSpPr>
          <p:nvPr/>
        </p:nvSpPr>
        <p:spPr>
          <a:xfrm>
            <a:off x="1425715" y="179303"/>
            <a:ext cx="9479351" cy="10349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臺南市政府文化局 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112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年博物館與地方文化館暑期實習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84CBC5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grpSp>
        <p:nvGrpSpPr>
          <p:cNvPr id="28" name="Group 9"/>
          <p:cNvGrpSpPr/>
          <p:nvPr/>
        </p:nvGrpSpPr>
        <p:grpSpPr bwMode="auto">
          <a:xfrm>
            <a:off x="118534" y="1280911"/>
            <a:ext cx="11794540" cy="4307089"/>
            <a:chOff x="0" y="-9523"/>
            <a:chExt cx="8953636" cy="4204178"/>
          </a:xfrm>
        </p:grpSpPr>
        <p:grpSp>
          <p:nvGrpSpPr>
            <p:cNvPr id="29" name="Group 10"/>
            <p:cNvGrpSpPr/>
            <p:nvPr/>
          </p:nvGrpSpPr>
          <p:grpSpPr bwMode="auto">
            <a:xfrm>
              <a:off x="76896" y="-9523"/>
              <a:ext cx="8840630" cy="4204178"/>
              <a:chOff x="0" y="-7117"/>
              <a:chExt cx="6607175" cy="3142053"/>
            </a:xfrm>
          </p:grpSpPr>
          <p:sp>
            <p:nvSpPr>
              <p:cNvPr id="35" name="Freeform 105"/>
              <p:cNvSpPr>
                <a:spLocks noChangeArrowheads="1"/>
              </p:cNvSpPr>
              <p:nvPr/>
            </p:nvSpPr>
            <p:spPr bwMode="auto">
              <a:xfrm>
                <a:off x="3273425" y="1936750"/>
                <a:ext cx="863600" cy="938213"/>
              </a:xfrm>
              <a:custGeom>
                <a:avLst/>
                <a:gdLst>
                  <a:gd name="T0" fmla="*/ 0 w 876"/>
                  <a:gd name="T1" fmla="*/ 29138806 h 952"/>
                  <a:gd name="T2" fmla="*/ 0 w 876"/>
                  <a:gd name="T3" fmla="*/ 477871696 h 952"/>
                  <a:gd name="T4" fmla="*/ 851127092 w 876"/>
                  <a:gd name="T5" fmla="*/ 924662129 h 952"/>
                  <a:gd name="T6" fmla="*/ 691784020 w 876"/>
                  <a:gd name="T7" fmla="*/ 0 h 952"/>
                  <a:gd name="T8" fmla="*/ 367267589 w 876"/>
                  <a:gd name="T9" fmla="*/ 0 h 952"/>
                  <a:gd name="T10" fmla="*/ 410017760 w 876"/>
                  <a:gd name="T11" fmla="*/ 244763215 h 952"/>
                  <a:gd name="T12" fmla="*/ 0 w 876"/>
                  <a:gd name="T13" fmla="*/ 29138806 h 9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76"/>
                  <a:gd name="T22" fmla="*/ 0 h 952"/>
                  <a:gd name="T23" fmla="*/ 876 w 876"/>
                  <a:gd name="T24" fmla="*/ 952 h 95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76" h="952">
                    <a:moveTo>
                      <a:pt x="0" y="30"/>
                    </a:moveTo>
                    <a:lnTo>
                      <a:pt x="0" y="492"/>
                    </a:lnTo>
                    <a:lnTo>
                      <a:pt x="876" y="952"/>
                    </a:lnTo>
                    <a:lnTo>
                      <a:pt x="712" y="0"/>
                    </a:lnTo>
                    <a:lnTo>
                      <a:pt x="378" y="0"/>
                    </a:lnTo>
                    <a:lnTo>
                      <a:pt x="422" y="252"/>
                    </a:lnTo>
                    <a:lnTo>
                      <a:pt x="0" y="3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37" name="Freeform 107"/>
              <p:cNvSpPr>
                <a:spLocks noChangeArrowheads="1"/>
              </p:cNvSpPr>
              <p:nvPr/>
            </p:nvSpPr>
            <p:spPr bwMode="auto">
              <a:xfrm>
                <a:off x="2266950" y="1936750"/>
                <a:ext cx="866775" cy="938213"/>
              </a:xfrm>
              <a:custGeom>
                <a:avLst/>
                <a:gdLst>
                  <a:gd name="T0" fmla="*/ 878 w 878"/>
                  <a:gd name="T1" fmla="*/ 30 h 952"/>
                  <a:gd name="T2" fmla="*/ 456 w 878"/>
                  <a:gd name="T3" fmla="*/ 252 h 952"/>
                  <a:gd name="T4" fmla="*/ 498 w 878"/>
                  <a:gd name="T5" fmla="*/ 0 h 952"/>
                  <a:gd name="T6" fmla="*/ 164 w 878"/>
                  <a:gd name="T7" fmla="*/ 0 h 952"/>
                  <a:gd name="T8" fmla="*/ 0 w 878"/>
                  <a:gd name="T9" fmla="*/ 952 h 952"/>
                  <a:gd name="T10" fmla="*/ 878 w 878"/>
                  <a:gd name="T11" fmla="*/ 492 h 952"/>
                  <a:gd name="T12" fmla="*/ 878 w 878"/>
                  <a:gd name="T13" fmla="*/ 30 h 9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78"/>
                  <a:gd name="T22" fmla="*/ 0 h 952"/>
                  <a:gd name="T23" fmla="*/ 878 w 878"/>
                  <a:gd name="T24" fmla="*/ 952 h 95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78" h="952">
                    <a:moveTo>
                      <a:pt x="878" y="30"/>
                    </a:moveTo>
                    <a:lnTo>
                      <a:pt x="456" y="252"/>
                    </a:lnTo>
                    <a:lnTo>
                      <a:pt x="498" y="0"/>
                    </a:lnTo>
                    <a:lnTo>
                      <a:pt x="164" y="0"/>
                    </a:lnTo>
                    <a:lnTo>
                      <a:pt x="0" y="952"/>
                    </a:lnTo>
                    <a:lnTo>
                      <a:pt x="878" y="492"/>
                    </a:lnTo>
                    <a:lnTo>
                      <a:pt x="878" y="3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0" name="任意多边形 42"/>
              <p:cNvSpPr/>
              <p:nvPr/>
            </p:nvSpPr>
            <p:spPr bwMode="auto">
              <a:xfrm flipH="1">
                <a:off x="0" y="404813"/>
                <a:ext cx="2736850" cy="615950"/>
              </a:xfrm>
              <a:custGeom>
                <a:avLst/>
                <a:gdLst>
                  <a:gd name="T0" fmla="*/ 0 w 2896333"/>
                  <a:gd name="T1" fmla="*/ 581025 h 581025"/>
                  <a:gd name="T2" fmla="*/ 333375 w 2896333"/>
                  <a:gd name="T3" fmla="*/ 0 h 581025"/>
                  <a:gd name="T4" fmla="*/ 2896333 w 2896333"/>
                  <a:gd name="T5" fmla="*/ 0 h 581025"/>
                  <a:gd name="T6" fmla="*/ 0 60000 65536"/>
                  <a:gd name="T7" fmla="*/ 0 60000 65536"/>
                  <a:gd name="T8" fmla="*/ 0 60000 65536"/>
                  <a:gd name="T9" fmla="*/ 0 w 2896333"/>
                  <a:gd name="T10" fmla="*/ 0 h 581025"/>
                  <a:gd name="T11" fmla="*/ 2896333 w 2896333"/>
                  <a:gd name="T12" fmla="*/ 581025 h 5810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6333" h="581025">
                    <a:moveTo>
                      <a:pt x="0" y="581025"/>
                    </a:moveTo>
                    <a:lnTo>
                      <a:pt x="333375" y="0"/>
                    </a:lnTo>
                    <a:lnTo>
                      <a:pt x="2896333" y="0"/>
                    </a:lnTo>
                  </a:path>
                </a:pathLst>
              </a:custGeom>
              <a:noFill/>
              <a:ln w="12700" cap="flat" cmpd="sng">
                <a:solidFill>
                  <a:srgbClr val="BFBFBF"/>
                </a:solidFill>
                <a:prstDash val="dash"/>
                <a:miter lim="800000"/>
                <a:headEnd type="oval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1" name="矩形 1"/>
              <p:cNvSpPr>
                <a:spLocks noChangeArrowheads="1"/>
              </p:cNvSpPr>
              <p:nvPr/>
            </p:nvSpPr>
            <p:spPr bwMode="auto">
              <a:xfrm>
                <a:off x="332362" y="-7117"/>
                <a:ext cx="2291809" cy="11308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實習期間</a:t>
                </a:r>
                <a:r>
                  <a:rPr kumimoji="0" lang="en-US" altLang="zh-TW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: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 </a:t>
                </a:r>
                <a:r>
                  <a:rPr kumimoji="0" lang="en-US" altLang="zh-TW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rPr>
                  <a:t>112 </a:t>
                </a:r>
                <a:r>
                  <a:rPr kumimoji="0" lang="zh-TW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rPr>
                  <a:t>年 </a:t>
                </a:r>
                <a:r>
                  <a:rPr kumimoji="0" lang="en-US" altLang="zh-TW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rPr>
                  <a:t>7~8 </a:t>
                </a:r>
                <a:r>
                  <a:rPr kumimoji="0" lang="zh-TW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rPr>
                  <a:t>月，須完成至少 </a:t>
                </a:r>
                <a:r>
                  <a:rPr kumimoji="0" lang="en-US" altLang="zh-TW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rPr>
                  <a:t>160 </a:t>
                </a:r>
                <a:r>
                  <a:rPr kumimoji="0" lang="zh-TW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rPr>
                  <a:t>小時之實習工作。</a:t>
                </a:r>
                <a:endParaRPr kumimoji="0" lang="zh-CN" altLang="en-US" sz="1465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sym typeface="方正兰亭细黑_GBK" charset="-122"/>
                </a:endParaRPr>
              </a:p>
            </p:txBody>
          </p:sp>
          <p:sp>
            <p:nvSpPr>
              <p:cNvPr id="42" name="任意多边形 44"/>
              <p:cNvSpPr/>
              <p:nvPr/>
            </p:nvSpPr>
            <p:spPr bwMode="auto">
              <a:xfrm flipH="1">
                <a:off x="9525" y="1930400"/>
                <a:ext cx="2433637" cy="620713"/>
              </a:xfrm>
              <a:custGeom>
                <a:avLst/>
                <a:gdLst>
                  <a:gd name="T0" fmla="*/ 0 w 2528430"/>
                  <a:gd name="T1" fmla="*/ 587027 h 587027"/>
                  <a:gd name="T2" fmla="*/ 333375 w 2528430"/>
                  <a:gd name="T3" fmla="*/ 6002 h 587027"/>
                  <a:gd name="T4" fmla="*/ 2528430 w 2528430"/>
                  <a:gd name="T5" fmla="*/ 0 h 587027"/>
                  <a:gd name="T6" fmla="*/ 0 60000 65536"/>
                  <a:gd name="T7" fmla="*/ 0 60000 65536"/>
                  <a:gd name="T8" fmla="*/ 0 60000 65536"/>
                  <a:gd name="T9" fmla="*/ 0 w 2528430"/>
                  <a:gd name="T10" fmla="*/ 0 h 587027"/>
                  <a:gd name="T11" fmla="*/ 2528430 w 2528430"/>
                  <a:gd name="T12" fmla="*/ 587027 h 58702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28430" h="587027">
                    <a:moveTo>
                      <a:pt x="0" y="587027"/>
                    </a:moveTo>
                    <a:lnTo>
                      <a:pt x="333375" y="6002"/>
                    </a:lnTo>
                    <a:lnTo>
                      <a:pt x="2528430" y="0"/>
                    </a:lnTo>
                  </a:path>
                </a:pathLst>
              </a:custGeom>
              <a:noFill/>
              <a:ln w="12700" cap="flat" cmpd="sng">
                <a:solidFill>
                  <a:srgbClr val="BFBFBF"/>
                </a:solidFill>
                <a:prstDash val="dash"/>
                <a:miter lim="800000"/>
                <a:headEnd type="oval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3" name="任意多边形 47"/>
              <p:cNvSpPr/>
              <p:nvPr/>
            </p:nvSpPr>
            <p:spPr bwMode="auto">
              <a:xfrm>
                <a:off x="3849687" y="414338"/>
                <a:ext cx="2736850" cy="615950"/>
              </a:xfrm>
              <a:custGeom>
                <a:avLst/>
                <a:gdLst>
                  <a:gd name="T0" fmla="*/ 0 w 2896333"/>
                  <a:gd name="T1" fmla="*/ 581025 h 581025"/>
                  <a:gd name="T2" fmla="*/ 333375 w 2896333"/>
                  <a:gd name="T3" fmla="*/ 0 h 581025"/>
                  <a:gd name="T4" fmla="*/ 2896333 w 2896333"/>
                  <a:gd name="T5" fmla="*/ 0 h 581025"/>
                  <a:gd name="T6" fmla="*/ 0 60000 65536"/>
                  <a:gd name="T7" fmla="*/ 0 60000 65536"/>
                  <a:gd name="T8" fmla="*/ 0 60000 65536"/>
                  <a:gd name="T9" fmla="*/ 0 w 2896333"/>
                  <a:gd name="T10" fmla="*/ 0 h 581025"/>
                  <a:gd name="T11" fmla="*/ 2896333 w 2896333"/>
                  <a:gd name="T12" fmla="*/ 581025 h 5810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6333" h="581025">
                    <a:moveTo>
                      <a:pt x="0" y="581025"/>
                    </a:moveTo>
                    <a:lnTo>
                      <a:pt x="333375" y="0"/>
                    </a:lnTo>
                    <a:lnTo>
                      <a:pt x="2896333" y="0"/>
                    </a:lnTo>
                  </a:path>
                </a:pathLst>
              </a:custGeom>
              <a:noFill/>
              <a:ln w="12700" cap="flat" cmpd="sng">
                <a:solidFill>
                  <a:srgbClr val="BFBFBF"/>
                </a:solidFill>
                <a:prstDash val="dash"/>
                <a:miter lim="800000"/>
                <a:headEnd type="oval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4" name="任意多边形 48"/>
              <p:cNvSpPr/>
              <p:nvPr/>
            </p:nvSpPr>
            <p:spPr bwMode="auto">
              <a:xfrm>
                <a:off x="3894137" y="1930400"/>
                <a:ext cx="2713038" cy="620713"/>
              </a:xfrm>
              <a:custGeom>
                <a:avLst/>
                <a:gdLst>
                  <a:gd name="T0" fmla="*/ 0 w 2528430"/>
                  <a:gd name="T1" fmla="*/ 587027 h 587027"/>
                  <a:gd name="T2" fmla="*/ 333375 w 2528430"/>
                  <a:gd name="T3" fmla="*/ 6002 h 587027"/>
                  <a:gd name="T4" fmla="*/ 2528430 w 2528430"/>
                  <a:gd name="T5" fmla="*/ 0 h 587027"/>
                  <a:gd name="T6" fmla="*/ 0 60000 65536"/>
                  <a:gd name="T7" fmla="*/ 0 60000 65536"/>
                  <a:gd name="T8" fmla="*/ 0 60000 65536"/>
                  <a:gd name="T9" fmla="*/ 0 w 2528430"/>
                  <a:gd name="T10" fmla="*/ 0 h 587027"/>
                  <a:gd name="T11" fmla="*/ 2528430 w 2528430"/>
                  <a:gd name="T12" fmla="*/ 587027 h 58702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28430" h="587027">
                    <a:moveTo>
                      <a:pt x="0" y="587027"/>
                    </a:moveTo>
                    <a:lnTo>
                      <a:pt x="333375" y="6002"/>
                    </a:lnTo>
                    <a:lnTo>
                      <a:pt x="2528430" y="0"/>
                    </a:lnTo>
                  </a:path>
                </a:pathLst>
              </a:custGeom>
              <a:noFill/>
              <a:ln w="12700" cap="flat" cmpd="sng">
                <a:solidFill>
                  <a:srgbClr val="BFBFBF"/>
                </a:solidFill>
                <a:prstDash val="dash"/>
                <a:miter lim="800000"/>
                <a:headEnd type="oval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5" name="Oval 54"/>
              <p:cNvSpPr>
                <a:spLocks noChangeArrowheads="1"/>
              </p:cNvSpPr>
              <p:nvPr/>
            </p:nvSpPr>
            <p:spPr bwMode="auto">
              <a:xfrm>
                <a:off x="2693987" y="984250"/>
                <a:ext cx="82550" cy="82550"/>
              </a:xfrm>
              <a:prstGeom prst="ellipse">
                <a:avLst/>
              </a:prstGeom>
              <a:gradFill rotWithShape="1">
                <a:gsLst>
                  <a:gs pos="0">
                    <a:srgbClr val="9B9B9B"/>
                  </a:gs>
                  <a:gs pos="50000">
                    <a:srgbClr val="8D8D8D"/>
                  </a:gs>
                  <a:gs pos="100000">
                    <a:srgbClr val="79797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6" name="Oval 54"/>
              <p:cNvSpPr>
                <a:spLocks noChangeArrowheads="1"/>
              </p:cNvSpPr>
              <p:nvPr/>
            </p:nvSpPr>
            <p:spPr bwMode="auto">
              <a:xfrm>
                <a:off x="3802062" y="990600"/>
                <a:ext cx="82550" cy="82550"/>
              </a:xfrm>
              <a:prstGeom prst="ellipse">
                <a:avLst/>
              </a:prstGeom>
              <a:gradFill rotWithShape="1">
                <a:gsLst>
                  <a:gs pos="0">
                    <a:srgbClr val="9B9B9B"/>
                  </a:gs>
                  <a:gs pos="50000">
                    <a:srgbClr val="8D8D8D"/>
                  </a:gs>
                  <a:gs pos="100000">
                    <a:srgbClr val="79797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7" name="Oval 54"/>
              <p:cNvSpPr>
                <a:spLocks noChangeArrowheads="1"/>
              </p:cNvSpPr>
              <p:nvPr/>
            </p:nvSpPr>
            <p:spPr bwMode="auto">
              <a:xfrm>
                <a:off x="3849687" y="2509838"/>
                <a:ext cx="44450" cy="82550"/>
              </a:xfrm>
              <a:prstGeom prst="ellipse">
                <a:avLst/>
              </a:prstGeom>
              <a:gradFill rotWithShape="1">
                <a:gsLst>
                  <a:gs pos="0">
                    <a:srgbClr val="9B9B9B"/>
                  </a:gs>
                  <a:gs pos="50000">
                    <a:srgbClr val="8D8D8D"/>
                  </a:gs>
                  <a:gs pos="100000">
                    <a:srgbClr val="79797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8" name="Oval 54"/>
              <p:cNvSpPr>
                <a:spLocks noChangeArrowheads="1"/>
              </p:cNvSpPr>
              <p:nvPr/>
            </p:nvSpPr>
            <p:spPr bwMode="auto">
              <a:xfrm>
                <a:off x="2409825" y="2509838"/>
                <a:ext cx="82550" cy="82550"/>
              </a:xfrm>
              <a:prstGeom prst="ellipse">
                <a:avLst/>
              </a:prstGeom>
              <a:gradFill rotWithShape="1">
                <a:gsLst>
                  <a:gs pos="0">
                    <a:srgbClr val="9B9B9B"/>
                  </a:gs>
                  <a:gs pos="50000">
                    <a:srgbClr val="8D8D8D"/>
                  </a:gs>
                  <a:gs pos="100000">
                    <a:srgbClr val="79797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49" name="矩形 1"/>
              <p:cNvSpPr>
                <a:spLocks noChangeArrowheads="1"/>
              </p:cNvSpPr>
              <p:nvPr/>
            </p:nvSpPr>
            <p:spPr bwMode="auto">
              <a:xfrm>
                <a:off x="332363" y="1511201"/>
                <a:ext cx="2291809" cy="1623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申請文件</a:t>
                </a:r>
                <a:r>
                  <a:rPr kumimoji="0" lang="en-US" altLang="zh-TW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: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實習申請書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(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含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: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一吋半身照片、學生證影本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)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/>
                    <a:cs typeface="+mn-cs"/>
                    <a:sym typeface="方正兰亭细黑_GBK" charset="-122"/>
                  </a:rPr>
                  <a:t>有意申請者請</a:t>
                </a:r>
                <a:r>
                  <a:rPr kumimoji="0" lang="en-US" altLang="zh-TW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/>
                    <a:cs typeface="+mn-cs"/>
                    <a:sym typeface="方正兰亭细黑_GBK" charset="-122"/>
                  </a:rPr>
                  <a:t>5/17(</a:t>
                </a:r>
                <a:r>
                  <a:rPr kumimoji="0" lang="zh-TW" alt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/>
                    <a:cs typeface="+mn-cs"/>
                    <a:sym typeface="方正兰亭细黑_GBK" charset="-122"/>
                  </a:rPr>
                  <a:t>三</a:t>
                </a:r>
                <a:r>
                  <a:rPr kumimoji="0" lang="en-US" altLang="zh-TW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/>
                    <a:cs typeface="+mn-cs"/>
                    <a:sym typeface="方正兰亭细黑_GBK" charset="-122"/>
                  </a:rPr>
                  <a:t>)</a:t>
                </a:r>
                <a:r>
                  <a:rPr kumimoji="0" lang="zh-TW" alt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/>
                    <a:cs typeface="+mn-cs"/>
                    <a:sym typeface="方正兰亭细黑_GBK" charset="-122"/>
                  </a:rPr>
                  <a:t>中午前</a:t>
                </a:r>
                <a:r>
                  <a:rPr kumimoji="0" lang="zh-TW" alt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/>
                    <a:cs typeface="+mn-cs"/>
                    <a:sym typeface="方正兰亭细黑_GBK" charset="-122"/>
                  </a:rPr>
                  <a:t>將申請資料送至系辦，將統一代為掛號郵寄至台南市文化局。</a:t>
                </a:r>
                <a:endParaRPr kumimoji="0" lang="zh-CN" altLang="en-US" sz="1465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方正兰亭细黑_GBK" charset="-122"/>
                </a:endParaRPr>
              </a:p>
            </p:txBody>
          </p:sp>
          <p:sp>
            <p:nvSpPr>
              <p:cNvPr id="50" name="矩形 1"/>
              <p:cNvSpPr>
                <a:spLocks noChangeArrowheads="1"/>
              </p:cNvSpPr>
              <p:nvPr/>
            </p:nvSpPr>
            <p:spPr bwMode="auto">
              <a:xfrm>
                <a:off x="3936351" y="-7117"/>
                <a:ext cx="2291809" cy="29345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申請辦法</a:t>
                </a:r>
                <a:r>
                  <a:rPr kumimoji="0" lang="en-US" altLang="zh-TW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: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（一） 寄送文件：紙本與電子檔並行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1. 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紙本：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5 /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19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日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(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五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)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止，將申 請文件紙本資料郵寄至文化局，以郵戳為 </a:t>
                </a:r>
                <a:endParaRPr kumimoji="0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+mn-cs"/>
                </a:endParaRPr>
              </a:p>
              <a:p>
                <a:pPr marL="0" marR="0" lvl="0" indent="0" algn="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TW" altLang="en-US" sz="1600" dirty="0">
                    <a:solidFill>
                      <a:srgbClr val="000000"/>
                    </a:solidFill>
                    <a:ea typeface="微软雅黑"/>
                  </a:rPr>
                  <a:t>  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憑，逾時不候。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2. 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電子檔：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5 /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19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日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(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五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)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下午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5 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點整為 止寄承辦人，標題請使用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【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申 請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112 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年暑期實習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】○○○(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申請人姓名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)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。 </a:t>
                </a:r>
                <a:endParaRPr kumimoji="0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+mn-cs"/>
                </a:endParaRPr>
              </a:p>
              <a:p>
                <a:pPr marL="0" marR="0" lvl="0" indent="0" algn="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（二） 面談：預計於  </a:t>
                </a:r>
                <a:r>
                  <a:rPr kumimoji="0" lang="en-US" altLang="zh-TW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5 </a:t>
                </a:r>
                <a:r>
                  <a:rPr kumimoji="0" lang="zh-TW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微软雅黑"/>
                    <a:cs typeface="+mn-cs"/>
                  </a:rPr>
                  <a:t>月下旬辦理，由文化局召集相關單位辦理面談， 確切時間與地點另行通知。 </a:t>
                </a:r>
                <a:endParaRPr kumimoji="0" lang="zh-CN" altLang="en-US" sz="1465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/>
                  <a:cs typeface="+mn-cs"/>
                  <a:sym typeface="方正兰亭细黑_GBK" charset="-122"/>
                </a:endParaRPr>
              </a:p>
            </p:txBody>
          </p:sp>
        </p:grpSp>
        <p:pic>
          <p:nvPicPr>
            <p:cNvPr id="30" name="图片 29"/>
            <p:cNvPicPr>
              <a:picLocks noChangeAspect="1" noChangeArrowheads="1"/>
            </p:cNvPicPr>
            <p:nvPr/>
          </p:nvPicPr>
          <p:blipFill>
            <a:blip r:embed="rId2" cstate="screen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552" y="273280"/>
              <a:ext cx="502575" cy="50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图片 30"/>
            <p:cNvPicPr>
              <a:picLocks noChangeAspect="1" noChangeArrowheads="1"/>
            </p:cNvPicPr>
            <p:nvPr/>
          </p:nvPicPr>
          <p:blipFill>
            <a:blip r:embed="rId3" cstate="screen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51061" y="167678"/>
              <a:ext cx="502575" cy="50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图片 31"/>
            <p:cNvPicPr>
              <a:picLocks noChangeAspect="1" noChangeArrowheads="1"/>
            </p:cNvPicPr>
            <p:nvPr/>
          </p:nvPicPr>
          <p:blipFill>
            <a:blip r:embed="rId4" cstate="screen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080688"/>
              <a:ext cx="596675" cy="59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图片 32"/>
            <p:cNvPicPr>
              <a:picLocks noChangeAspect="1" noChangeArrowheads="1"/>
            </p:cNvPicPr>
            <p:nvPr/>
          </p:nvPicPr>
          <p:blipFill>
            <a:blip r:embed="rId5" cstate="screen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29497" y="2733658"/>
              <a:ext cx="551859" cy="5518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圖片 1">
            <a:extLst>
              <a:ext uri="{FF2B5EF4-FFF2-40B4-BE49-F238E27FC236}">
                <a16:creationId xmlns:a16="http://schemas.microsoft.com/office/drawing/2014/main" id="{32E00785-BD78-4BE0-8188-27FBFB2DDE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37467" y="5939568"/>
            <a:ext cx="602309" cy="656085"/>
          </a:xfrm>
          <a:prstGeom prst="rect">
            <a:avLst/>
          </a:prstGeom>
        </p:spPr>
      </p:pic>
      <p:pic>
        <p:nvPicPr>
          <p:cNvPr id="51" name="图片 27">
            <a:extLst>
              <a:ext uri="{FF2B5EF4-FFF2-40B4-BE49-F238E27FC236}">
                <a16:creationId xmlns:a16="http://schemas.microsoft.com/office/drawing/2014/main" id="{7DFE240C-28C6-4DC9-A7CF-CCDAF93A64E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87"/>
          <a:stretch/>
        </p:blipFill>
        <p:spPr>
          <a:xfrm rot="6283747">
            <a:off x="2932146" y="2068449"/>
            <a:ext cx="5453604" cy="2587509"/>
          </a:xfrm>
          <a:custGeom>
            <a:avLst/>
            <a:gdLst>
              <a:gd name="connsiteX0" fmla="*/ 0 w 10489406"/>
              <a:gd name="connsiteY0" fmla="*/ 0 h 4924926"/>
              <a:gd name="connsiteX1" fmla="*/ 10489406 w 10489406"/>
              <a:gd name="connsiteY1" fmla="*/ 0 h 4924926"/>
              <a:gd name="connsiteX2" fmla="*/ 10489406 w 10489406"/>
              <a:gd name="connsiteY2" fmla="*/ 4924926 h 4924926"/>
              <a:gd name="connsiteX3" fmla="*/ 3121009 w 10489406"/>
              <a:gd name="connsiteY3" fmla="*/ 4924926 h 4924926"/>
              <a:gd name="connsiteX4" fmla="*/ 3140441 w 10489406"/>
              <a:gd name="connsiteY4" fmla="*/ 4862327 h 4924926"/>
              <a:gd name="connsiteX5" fmla="*/ 3155759 w 10489406"/>
              <a:gd name="connsiteY5" fmla="*/ 4710374 h 4924926"/>
              <a:gd name="connsiteX6" fmla="*/ 2401780 w 10489406"/>
              <a:gd name="connsiteY6" fmla="*/ 3956395 h 4924926"/>
              <a:gd name="connsiteX7" fmla="*/ 1647801 w 10489406"/>
              <a:gd name="connsiteY7" fmla="*/ 4710374 h 4924926"/>
              <a:gd name="connsiteX8" fmla="*/ 1663119 w 10489406"/>
              <a:gd name="connsiteY8" fmla="*/ 4862327 h 4924926"/>
              <a:gd name="connsiteX9" fmla="*/ 1682551 w 10489406"/>
              <a:gd name="connsiteY9" fmla="*/ 4924926 h 4924926"/>
              <a:gd name="connsiteX10" fmla="*/ 0 w 10489406"/>
              <a:gd name="connsiteY10" fmla="*/ 4924926 h 49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89406" h="4924926">
                <a:moveTo>
                  <a:pt x="0" y="0"/>
                </a:moveTo>
                <a:lnTo>
                  <a:pt x="10489406" y="0"/>
                </a:lnTo>
                <a:lnTo>
                  <a:pt x="10489406" y="4924926"/>
                </a:lnTo>
                <a:lnTo>
                  <a:pt x="3121009" y="4924926"/>
                </a:lnTo>
                <a:lnTo>
                  <a:pt x="3140441" y="4862327"/>
                </a:lnTo>
                <a:cubicBezTo>
                  <a:pt x="3150485" y="4813245"/>
                  <a:pt x="3155759" y="4762426"/>
                  <a:pt x="3155759" y="4710374"/>
                </a:cubicBezTo>
                <a:cubicBezTo>
                  <a:pt x="3155759" y="4293963"/>
                  <a:pt x="2818191" y="3956395"/>
                  <a:pt x="2401780" y="3956395"/>
                </a:cubicBezTo>
                <a:cubicBezTo>
                  <a:pt x="1985369" y="3956395"/>
                  <a:pt x="1647801" y="4293963"/>
                  <a:pt x="1647801" y="4710374"/>
                </a:cubicBezTo>
                <a:cubicBezTo>
                  <a:pt x="1647801" y="4762426"/>
                  <a:pt x="1653076" y="4813245"/>
                  <a:pt x="1663119" y="4862327"/>
                </a:cubicBezTo>
                <a:lnTo>
                  <a:pt x="1682551" y="4924926"/>
                </a:lnTo>
                <a:lnTo>
                  <a:pt x="0" y="4924926"/>
                </a:lnTo>
                <a:close/>
              </a:path>
            </a:pathLst>
          </a:custGeom>
          <a:effectLst>
            <a:outerShdw blurRad="254000" dist="38100" dir="8100000" algn="tr" rotWithShape="0">
              <a:prstClr val="black">
                <a:alpha val="30000"/>
              </a:prstClr>
            </a:outerShdw>
          </a:effectLst>
        </p:spPr>
      </p:pic>
      <p:sp>
        <p:nvSpPr>
          <p:cNvPr id="52" name="矩形 1">
            <a:extLst>
              <a:ext uri="{FF2B5EF4-FFF2-40B4-BE49-F238E27FC236}">
                <a16:creationId xmlns:a16="http://schemas.microsoft.com/office/drawing/2014/main" id="{67309D72-F941-4499-9B69-E2A64A531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5510" y="5923735"/>
            <a:ext cx="4311866" cy="57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  <a:sym typeface="方正兰亭细黑_GBK" charset="-122"/>
              </a:rPr>
              <a:t>其他資料請詳閱相關附件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  <a:sym typeface="方正兰亭细黑_GBK" charset="-122"/>
            </a:endParaRPr>
          </a:p>
        </p:txBody>
      </p:sp>
      <p:pic>
        <p:nvPicPr>
          <p:cNvPr id="53" name="图片 21">
            <a:extLst>
              <a:ext uri="{FF2B5EF4-FFF2-40B4-BE49-F238E27FC236}">
                <a16:creationId xmlns:a16="http://schemas.microsoft.com/office/drawing/2014/main" id="{4D511DBA-C936-4AA0-A528-E744DC3E8DF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22002" flipH="1">
            <a:off x="9997035" y="5420825"/>
            <a:ext cx="1030431" cy="72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401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第一PPT，www.1ppt.com​">
  <a:themeElements>
    <a:clrScheme name="新主题色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84CBC5"/>
      </a:accent1>
      <a:accent2>
        <a:srgbClr val="1B6AA3"/>
      </a:accent2>
      <a:accent3>
        <a:srgbClr val="F47264"/>
      </a:accent3>
      <a:accent4>
        <a:srgbClr val="F8D35C"/>
      </a:accent4>
      <a:accent5>
        <a:srgbClr val="6DAA2D"/>
      </a:accent5>
      <a:accent6>
        <a:srgbClr val="B091E7"/>
      </a:accent6>
      <a:hlink>
        <a:srgbClr val="84CBC5"/>
      </a:hlink>
      <a:folHlink>
        <a:srgbClr val="BFBFBF"/>
      </a:folHlink>
    </a:clrScheme>
    <a:fontScheme name="ujdeljg0">
      <a:majorFont>
        <a:latin typeface="Arial" panose="020F0302020204030204"/>
        <a:ea typeface="微软雅黑"/>
        <a:cs typeface=""/>
      </a:majorFont>
      <a:minorFont>
        <a:latin typeface="Arial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195</Words>
  <Application>Microsoft Office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微软雅黑</vt:lpstr>
      <vt:lpstr>宋体</vt:lpstr>
      <vt:lpstr>方正兰亭细黑_GBK</vt:lpstr>
      <vt:lpstr>微軟正黑體</vt:lpstr>
      <vt:lpstr>Arial</vt:lpstr>
      <vt:lpstr>Calibri</vt:lpstr>
      <vt:lpstr>第一PPT，www.1ppt.com​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2023-05-03T02:57:37Z</dcterms:created>
  <dcterms:modified xsi:type="dcterms:W3CDTF">2023-05-03T03:04:16Z</dcterms:modified>
</cp:coreProperties>
</file>