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7" r:id="rId1"/>
  </p:sldMasterIdLst>
  <p:sldIdLst>
    <p:sldId id="256" r:id="rId2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3BF71-38B7-8642-BFCE-EDAE9BD0CBAF}" type="datetimeFigureOut">
              <a:rPr lang="en-US" smtClean="0"/>
              <a:t>2/16/2022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0261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8A92E-5FF9-8143-81B3-CCB531513398}" type="datetimeFigureOut">
              <a:rPr lang="en-US" smtClean="0"/>
              <a:t>2/16/2022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91713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8A92E-5FF9-8143-81B3-CCB531513398}" type="datetimeFigureOut">
              <a:rPr lang="en-US" smtClean="0"/>
              <a:t>2/16/2022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89323493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8A92E-5FF9-8143-81B3-CCB531513398}" type="datetimeFigureOut">
              <a:rPr lang="en-US" smtClean="0"/>
              <a:t>2/16/2022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3897181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8A92E-5FF9-8143-81B3-CCB531513398}" type="datetimeFigureOut">
              <a:rPr lang="en-US" smtClean="0"/>
              <a:t>2/16/2022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93025303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8A92E-5FF9-8143-81B3-CCB531513398}" type="datetimeFigureOut">
              <a:rPr lang="en-US" smtClean="0"/>
              <a:t>2/16/2022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8821514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025CB-9D18-264E-A945-2D020344C9DA}" type="datetimeFigureOut">
              <a:rPr lang="en-US" smtClean="0"/>
              <a:t>2/16/2022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12728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EFB6C-7E96-8F41-8872-189CA1C59F84}" type="datetimeFigureOut">
              <a:rPr lang="en-US" smtClean="0"/>
              <a:t>2/16/2022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686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81CDE-9BE7-C544-8ACB-7077DFC4270F}" type="datetimeFigureOut">
              <a:rPr lang="en-US" smtClean="0"/>
              <a:t>2/16/2022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947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BA285-9698-1B45-8319-D90A8C63F150}" type="datetimeFigureOut">
              <a:rPr lang="en-US" smtClean="0"/>
              <a:t>2/16/2022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144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6CD42-43FF-B740-998F-DCC3802C4CE3}" type="datetimeFigureOut">
              <a:rPr lang="en-US" smtClean="0"/>
              <a:t>2/16/2022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609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FFBD-2EE4-8547-BBAE-A1AC91C8D77E}" type="datetimeFigureOut">
              <a:rPr lang="en-US" smtClean="0"/>
              <a:t>2/16/2022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3428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A2352-D7AC-F242-9256-A4477BCBF354}" type="datetimeFigureOut">
              <a:rPr lang="en-US" smtClean="0"/>
              <a:t>2/16/2022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206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FC6A-9AE6-404D-9FDD-168B477B9C90}" type="datetimeFigureOut">
              <a:rPr lang="en-US" smtClean="0"/>
              <a:t>2/16/2022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170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CDFD-B4CF-A241-8D71-E814B10BEAF4}" type="datetimeFigureOut">
              <a:rPr lang="en-US" smtClean="0"/>
              <a:t>2/16/2022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6517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7B589-FD4B-7E46-869A-CBADC5FC564E}" type="datetimeFigureOut">
              <a:rPr lang="en-US" smtClean="0"/>
              <a:t>2/16/2022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428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8A92E-5FF9-8143-81B3-CCB531513398}" type="datetimeFigureOut">
              <a:rPr lang="en-US" smtClean="0"/>
              <a:t>2/16/2022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5207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ithu.tw/Sbqje" TargetMode="External"/><Relationship Id="rId2" Type="http://schemas.openxmlformats.org/officeDocument/2006/relationships/hyperlink" Target="https://ithu.tw/vGryL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ithu.tw/JNLD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B5BCF81-88A5-44DA-BEE4-0421D47E72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0705" y="0"/>
            <a:ext cx="9068586" cy="1743958"/>
          </a:xfrm>
        </p:spPr>
        <p:txBody>
          <a:bodyPr/>
          <a:lstStyle/>
          <a:p>
            <a:pPr algn="ctr"/>
            <a:r>
              <a:rPr lang="zh-TW" altLang="en-US" b="1" dirty="0">
                <a:solidFill>
                  <a:srgbClr val="7030A0"/>
                </a:solidFill>
              </a:rPr>
              <a:t>教務處教學發展中心</a:t>
            </a:r>
            <a:br>
              <a:rPr lang="en-US" altLang="zh-TW" b="1" dirty="0">
                <a:solidFill>
                  <a:srgbClr val="7030A0"/>
                </a:solidFill>
              </a:rPr>
            </a:br>
            <a:r>
              <a:rPr lang="zh-TW" altLang="en-US" b="1" dirty="0">
                <a:solidFill>
                  <a:srgbClr val="7030A0"/>
                </a:solidFill>
              </a:rPr>
              <a:t>獎勵補助申請通知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A4EA61C5-BB05-47A0-B288-F150ED2B41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4462" y="1621410"/>
            <a:ext cx="10982227" cy="5236590"/>
          </a:xfrm>
        </p:spPr>
        <p:txBody>
          <a:bodyPr>
            <a:noAutofit/>
          </a:bodyPr>
          <a:lstStyle/>
          <a:p>
            <a:pPr algn="l"/>
            <a:r>
              <a:rPr lang="zh-TW" altLang="en-US" sz="2000" b="1" dirty="0">
                <a:latin typeface="+mn-ea"/>
              </a:rPr>
              <a:t>✏️</a:t>
            </a:r>
            <a:r>
              <a:rPr lang="en-US" altLang="zh-TW" sz="2400" b="1" dirty="0">
                <a:solidFill>
                  <a:schemeClr val="tx1"/>
                </a:solidFill>
                <a:highlight>
                  <a:srgbClr val="FFFF00"/>
                </a:highlight>
                <a:latin typeface="+mn-ea"/>
              </a:rPr>
              <a:t>110-2</a:t>
            </a:r>
            <a:r>
              <a:rPr lang="zh-TW" altLang="en-US" sz="2400" b="1" dirty="0">
                <a:solidFill>
                  <a:schemeClr val="tx1"/>
                </a:solidFill>
                <a:highlight>
                  <a:srgbClr val="FFFF00"/>
                </a:highlight>
                <a:latin typeface="+mn-ea"/>
              </a:rPr>
              <a:t>學生學習社群</a:t>
            </a:r>
            <a:r>
              <a:rPr lang="zh-TW" altLang="en-US" sz="2000" b="1" dirty="0">
                <a:latin typeface="+mn-ea"/>
              </a:rPr>
              <a:t>✏️       </a:t>
            </a:r>
            <a:r>
              <a:rPr lang="zh-TW" altLang="en-US" sz="2000" b="1" dirty="0">
                <a:solidFill>
                  <a:schemeClr val="tx1"/>
                </a:solidFill>
                <a:highlight>
                  <a:srgbClr val="FFFF00"/>
                </a:highlight>
                <a:latin typeface="+mn-ea"/>
              </a:rPr>
              <a:t>相關細節請詳閱</a:t>
            </a:r>
            <a:r>
              <a:rPr lang="en-US" altLang="zh-TW" sz="2000" b="1" dirty="0">
                <a:solidFill>
                  <a:srgbClr val="FF0000"/>
                </a:solidFill>
                <a:latin typeface="+mn-ea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https://ithu.tw/vGryL</a:t>
            </a:r>
            <a:r>
              <a:rPr lang="en-US" altLang="zh-TW" sz="2000" dirty="0">
                <a:latin typeface="+mn-ea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​</a:t>
            </a:r>
            <a:endParaRPr lang="zh-TW" altLang="en-US" sz="2000" dirty="0">
              <a:latin typeface="+mn-ea"/>
            </a:endParaRPr>
          </a:p>
          <a:p>
            <a:pPr algn="l">
              <a:spcBef>
                <a:spcPts val="0"/>
              </a:spcBef>
            </a:pPr>
            <a:r>
              <a:rPr lang="zh-TW" altLang="en-US" sz="2000" dirty="0">
                <a:latin typeface="+mn-ea"/>
              </a:rPr>
              <a:t>​</a:t>
            </a:r>
            <a:r>
              <a:rPr lang="en-US" altLang="zh-TW" sz="2000" b="1" dirty="0">
                <a:solidFill>
                  <a:schemeClr val="tx1"/>
                </a:solidFill>
                <a:latin typeface="+mn-ea"/>
              </a:rPr>
              <a:t>1. </a:t>
            </a:r>
            <a:r>
              <a:rPr lang="zh-TW" altLang="en-US" sz="2000" b="1" dirty="0">
                <a:solidFill>
                  <a:schemeClr val="tx1"/>
                </a:solidFill>
                <a:latin typeface="+mn-ea"/>
              </a:rPr>
              <a:t>申請日期：即日起至</a:t>
            </a:r>
            <a:r>
              <a:rPr lang="en-US" altLang="zh-TW" sz="2000" b="1" dirty="0">
                <a:solidFill>
                  <a:schemeClr val="tx1"/>
                </a:solidFill>
                <a:latin typeface="+mn-ea"/>
              </a:rPr>
              <a:t>111</a:t>
            </a:r>
            <a:r>
              <a:rPr lang="zh-TW" altLang="en-US" sz="2000" b="1" dirty="0">
                <a:solidFill>
                  <a:schemeClr val="tx1"/>
                </a:solidFill>
                <a:latin typeface="+mn-ea"/>
              </a:rPr>
              <a:t>年</a:t>
            </a:r>
            <a:r>
              <a:rPr lang="en-US" altLang="zh-TW" sz="2000" b="1" dirty="0">
                <a:solidFill>
                  <a:schemeClr val="tx1"/>
                </a:solidFill>
                <a:latin typeface="+mn-ea"/>
              </a:rPr>
              <a:t>03</a:t>
            </a:r>
            <a:r>
              <a:rPr lang="zh-TW" altLang="en-US" sz="2000" b="1" dirty="0">
                <a:solidFill>
                  <a:schemeClr val="tx1"/>
                </a:solidFill>
                <a:latin typeface="+mn-ea"/>
              </a:rPr>
              <a:t>月</a:t>
            </a:r>
            <a:r>
              <a:rPr lang="en-US" altLang="zh-TW" sz="2000" b="1" dirty="0">
                <a:solidFill>
                  <a:schemeClr val="tx1"/>
                </a:solidFill>
                <a:latin typeface="+mn-ea"/>
              </a:rPr>
              <a:t>16</a:t>
            </a:r>
            <a:r>
              <a:rPr lang="zh-TW" altLang="en-US" sz="2000" b="1" dirty="0">
                <a:solidFill>
                  <a:schemeClr val="tx1"/>
                </a:solidFill>
                <a:latin typeface="+mn-ea"/>
              </a:rPr>
              <a:t>日</a:t>
            </a:r>
            <a:r>
              <a:rPr lang="en-US" altLang="zh-TW" sz="2000" b="1" dirty="0">
                <a:solidFill>
                  <a:schemeClr val="tx1"/>
                </a:solidFill>
                <a:latin typeface="+mn-ea"/>
              </a:rPr>
              <a:t>(</a:t>
            </a:r>
            <a:r>
              <a:rPr lang="zh-TW" altLang="en-US" sz="2000" b="1" dirty="0">
                <a:solidFill>
                  <a:schemeClr val="tx1"/>
                </a:solidFill>
                <a:latin typeface="+mn-ea"/>
              </a:rPr>
              <a:t>三</a:t>
            </a:r>
            <a:r>
              <a:rPr lang="en-US" altLang="zh-TW" sz="2000" b="1" dirty="0">
                <a:solidFill>
                  <a:schemeClr val="tx1"/>
                </a:solidFill>
                <a:latin typeface="+mn-ea"/>
              </a:rPr>
              <a:t>)</a:t>
            </a:r>
            <a:endParaRPr lang="zh-TW" altLang="en-US" sz="2000" b="1" dirty="0">
              <a:solidFill>
                <a:schemeClr val="tx1"/>
              </a:solidFill>
              <a:latin typeface="+mn-ea"/>
            </a:endParaRPr>
          </a:p>
          <a:p>
            <a:pPr algn="l">
              <a:spcBef>
                <a:spcPts val="0"/>
              </a:spcBef>
            </a:pPr>
            <a:r>
              <a:rPr lang="en-US" altLang="zh-TW" sz="2000" b="1" dirty="0">
                <a:solidFill>
                  <a:schemeClr val="tx1"/>
                </a:solidFill>
                <a:latin typeface="+mn-ea"/>
              </a:rPr>
              <a:t>2. </a:t>
            </a:r>
            <a:r>
              <a:rPr lang="zh-TW" altLang="en-US" sz="2000" b="1" dirty="0">
                <a:solidFill>
                  <a:schemeClr val="tx1"/>
                </a:solidFill>
                <a:latin typeface="+mn-ea"/>
              </a:rPr>
              <a:t>申請資格：凡本校在校生皆可申請（不含在職專班、</a:t>
            </a:r>
            <a:r>
              <a:rPr lang="en-US" altLang="zh-TW" sz="2000" b="1" dirty="0">
                <a:solidFill>
                  <a:schemeClr val="tx1"/>
                </a:solidFill>
                <a:latin typeface="+mn-ea"/>
              </a:rPr>
              <a:t>EMBA</a:t>
            </a:r>
            <a:r>
              <a:rPr lang="zh-TW" altLang="en-US" sz="2000" b="1" dirty="0">
                <a:solidFill>
                  <a:schemeClr val="tx1"/>
                </a:solidFill>
                <a:latin typeface="+mn-ea"/>
              </a:rPr>
              <a:t>學生），每組社群基本成員至少五位，若社群成員為跨院系組成，則每組社群成員至少三位，每位學生以申請一組為限。</a:t>
            </a:r>
          </a:p>
          <a:p>
            <a:pPr algn="l"/>
            <a:r>
              <a:rPr lang="zh-TW" altLang="en-US" sz="2000" b="1" dirty="0">
                <a:latin typeface="+mn-ea"/>
              </a:rPr>
              <a:t>✏️</a:t>
            </a:r>
            <a:r>
              <a:rPr lang="en-US" altLang="zh-TW" sz="2400" b="1" dirty="0">
                <a:solidFill>
                  <a:schemeClr val="tx1"/>
                </a:solidFill>
                <a:highlight>
                  <a:srgbClr val="FFFF00"/>
                </a:highlight>
                <a:latin typeface="+mn-ea"/>
              </a:rPr>
              <a:t>110-2</a:t>
            </a:r>
            <a:r>
              <a:rPr lang="zh-TW" altLang="en-US" sz="2400" b="1" dirty="0">
                <a:solidFill>
                  <a:schemeClr val="tx1"/>
                </a:solidFill>
                <a:highlight>
                  <a:srgbClr val="FFFF00"/>
                </a:highlight>
                <a:latin typeface="+mn-ea"/>
              </a:rPr>
              <a:t>專業證照補助</a:t>
            </a:r>
            <a:r>
              <a:rPr lang="zh-TW" altLang="en-US" sz="2000" b="1" dirty="0">
                <a:latin typeface="+mn-ea"/>
              </a:rPr>
              <a:t>✏️       </a:t>
            </a:r>
            <a:r>
              <a:rPr lang="zh-TW" altLang="en-US" sz="2000" b="1" dirty="0">
                <a:solidFill>
                  <a:schemeClr val="tx1"/>
                </a:solidFill>
                <a:highlight>
                  <a:srgbClr val="FFFF00"/>
                </a:highlight>
                <a:latin typeface="+mn-ea"/>
              </a:rPr>
              <a:t>相關細節請詳閱</a:t>
            </a:r>
            <a:r>
              <a:rPr lang="en-US" altLang="zh-TW" sz="2000" b="1" dirty="0">
                <a:solidFill>
                  <a:srgbClr val="FF0000"/>
                </a:solidFill>
                <a:latin typeface="+mn-ea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https://ithu.tw/Sbqje</a:t>
            </a:r>
            <a:r>
              <a:rPr lang="en-US" altLang="zh-TW" sz="2000" dirty="0">
                <a:latin typeface="+mn-ea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​</a:t>
            </a:r>
            <a:r>
              <a:rPr lang="en-US" altLang="zh-TW" sz="2000" dirty="0">
                <a:latin typeface="+mn-ea"/>
              </a:rPr>
              <a:t> </a:t>
            </a:r>
            <a:endParaRPr lang="zh-TW" altLang="en-US" sz="2000" dirty="0">
              <a:latin typeface="+mn-ea"/>
            </a:endParaRPr>
          </a:p>
          <a:p>
            <a:pPr algn="l"/>
            <a:r>
              <a:rPr lang="en-US" altLang="zh-TW" sz="2000" b="1" dirty="0">
                <a:solidFill>
                  <a:schemeClr val="tx1"/>
                </a:solidFill>
                <a:latin typeface="+mn-ea"/>
              </a:rPr>
              <a:t>1.</a:t>
            </a:r>
            <a:r>
              <a:rPr lang="zh-TW" altLang="en-US" sz="2000" b="1" dirty="0">
                <a:solidFill>
                  <a:schemeClr val="tx1"/>
                </a:solidFill>
                <a:latin typeface="+mn-ea"/>
              </a:rPr>
              <a:t>申請日期：即日起至</a:t>
            </a:r>
            <a:r>
              <a:rPr lang="en-US" altLang="zh-TW" sz="2000" b="1" dirty="0">
                <a:solidFill>
                  <a:schemeClr val="tx1"/>
                </a:solidFill>
                <a:latin typeface="+mn-ea"/>
              </a:rPr>
              <a:t>111</a:t>
            </a:r>
            <a:r>
              <a:rPr lang="zh-TW" altLang="en-US" sz="2000" b="1" dirty="0">
                <a:solidFill>
                  <a:schemeClr val="tx1"/>
                </a:solidFill>
                <a:latin typeface="+mn-ea"/>
              </a:rPr>
              <a:t>年</a:t>
            </a:r>
            <a:r>
              <a:rPr lang="en-US" altLang="zh-TW" sz="2000" b="1" dirty="0">
                <a:solidFill>
                  <a:schemeClr val="tx1"/>
                </a:solidFill>
                <a:latin typeface="+mn-ea"/>
              </a:rPr>
              <a:t>04</a:t>
            </a:r>
            <a:r>
              <a:rPr lang="zh-TW" altLang="en-US" sz="2000" b="1" dirty="0">
                <a:solidFill>
                  <a:schemeClr val="tx1"/>
                </a:solidFill>
                <a:latin typeface="+mn-ea"/>
              </a:rPr>
              <a:t>月</a:t>
            </a:r>
            <a:r>
              <a:rPr lang="en-US" altLang="zh-TW" sz="2000" b="1" dirty="0">
                <a:solidFill>
                  <a:schemeClr val="tx1"/>
                </a:solidFill>
                <a:latin typeface="+mn-ea"/>
              </a:rPr>
              <a:t>11</a:t>
            </a:r>
            <a:r>
              <a:rPr lang="zh-TW" altLang="en-US" sz="2000" b="1" dirty="0">
                <a:solidFill>
                  <a:schemeClr val="tx1"/>
                </a:solidFill>
                <a:latin typeface="+mn-ea"/>
              </a:rPr>
              <a:t>日</a:t>
            </a:r>
            <a:r>
              <a:rPr lang="en-US" altLang="zh-TW" sz="2000" b="1" dirty="0">
                <a:solidFill>
                  <a:schemeClr val="tx1"/>
                </a:solidFill>
                <a:latin typeface="+mn-ea"/>
              </a:rPr>
              <a:t>(</a:t>
            </a:r>
            <a:r>
              <a:rPr lang="zh-TW" altLang="en-US" sz="2000" b="1" dirty="0">
                <a:solidFill>
                  <a:schemeClr val="tx1"/>
                </a:solidFill>
                <a:latin typeface="+mn-ea"/>
              </a:rPr>
              <a:t>一</a:t>
            </a:r>
            <a:r>
              <a:rPr lang="en-US" altLang="zh-TW" sz="2000" b="1" dirty="0">
                <a:solidFill>
                  <a:schemeClr val="tx1"/>
                </a:solidFill>
                <a:latin typeface="+mn-ea"/>
              </a:rPr>
              <a:t>)</a:t>
            </a:r>
            <a:r>
              <a:rPr lang="zh-TW" altLang="en-US" sz="2000" b="1" dirty="0">
                <a:solidFill>
                  <a:schemeClr val="tx1"/>
                </a:solidFill>
                <a:latin typeface="+mn-ea"/>
              </a:rPr>
              <a:t>止。</a:t>
            </a:r>
            <a:br>
              <a:rPr lang="zh-TW" altLang="en-US" sz="2000" b="1" dirty="0">
                <a:solidFill>
                  <a:schemeClr val="tx1"/>
                </a:solidFill>
                <a:latin typeface="+mn-ea"/>
              </a:rPr>
            </a:br>
            <a:r>
              <a:rPr lang="en-US" altLang="zh-TW" sz="2000" b="1" dirty="0">
                <a:solidFill>
                  <a:schemeClr val="tx1"/>
                </a:solidFill>
                <a:latin typeface="+mn-ea"/>
              </a:rPr>
              <a:t>2. </a:t>
            </a:r>
            <a:r>
              <a:rPr lang="zh-TW" altLang="en-US" sz="2000" b="1" dirty="0">
                <a:solidFill>
                  <a:schemeClr val="tx1"/>
                </a:solidFill>
                <a:latin typeface="+mn-ea"/>
              </a:rPr>
              <a:t>申請資格：本校學士班、碩士班、博士班之在學學生，惟不含在職生。</a:t>
            </a:r>
            <a:br>
              <a:rPr lang="zh-TW" altLang="en-US" sz="2000" b="1" dirty="0">
                <a:solidFill>
                  <a:schemeClr val="tx1"/>
                </a:solidFill>
                <a:latin typeface="+mn-ea"/>
              </a:rPr>
            </a:br>
            <a:r>
              <a:rPr lang="en-US" altLang="zh-TW" sz="2000" b="1" dirty="0">
                <a:solidFill>
                  <a:schemeClr val="tx1"/>
                </a:solidFill>
                <a:latin typeface="+mn-ea"/>
              </a:rPr>
              <a:t>3.</a:t>
            </a:r>
            <a:r>
              <a:rPr lang="zh-TW" altLang="en-US" sz="2000" b="1" dirty="0">
                <a:solidFill>
                  <a:schemeClr val="tx1"/>
                </a:solidFill>
                <a:latin typeface="+mn-ea"/>
              </a:rPr>
              <a:t>取得專業證照期間：</a:t>
            </a:r>
            <a:r>
              <a:rPr lang="en-US" altLang="zh-TW" sz="2000" b="1" dirty="0">
                <a:solidFill>
                  <a:schemeClr val="tx1"/>
                </a:solidFill>
                <a:latin typeface="+mn-ea"/>
              </a:rPr>
              <a:t>110</a:t>
            </a:r>
            <a:r>
              <a:rPr lang="zh-TW" altLang="en-US" sz="2000" b="1" dirty="0">
                <a:solidFill>
                  <a:schemeClr val="tx1"/>
                </a:solidFill>
                <a:latin typeface="+mn-ea"/>
              </a:rPr>
              <a:t>年</a:t>
            </a:r>
            <a:r>
              <a:rPr lang="en-US" altLang="zh-TW" sz="2000" b="1" dirty="0">
                <a:solidFill>
                  <a:schemeClr val="tx1"/>
                </a:solidFill>
                <a:latin typeface="+mn-ea"/>
              </a:rPr>
              <a:t>09</a:t>
            </a:r>
            <a:r>
              <a:rPr lang="zh-TW" altLang="en-US" sz="2000" b="1" dirty="0">
                <a:solidFill>
                  <a:schemeClr val="tx1"/>
                </a:solidFill>
                <a:latin typeface="+mn-ea"/>
              </a:rPr>
              <a:t>月</a:t>
            </a:r>
            <a:r>
              <a:rPr lang="en-US" altLang="zh-TW" sz="2000" b="1" dirty="0">
                <a:solidFill>
                  <a:schemeClr val="tx1"/>
                </a:solidFill>
                <a:latin typeface="+mn-ea"/>
              </a:rPr>
              <a:t>01</a:t>
            </a:r>
            <a:r>
              <a:rPr lang="zh-TW" altLang="en-US" sz="2000" b="1" dirty="0">
                <a:solidFill>
                  <a:schemeClr val="tx1"/>
                </a:solidFill>
                <a:latin typeface="+mn-ea"/>
              </a:rPr>
              <a:t>日至</a:t>
            </a:r>
            <a:r>
              <a:rPr lang="en-US" altLang="zh-TW" sz="2000" b="1" dirty="0">
                <a:solidFill>
                  <a:schemeClr val="tx1"/>
                </a:solidFill>
                <a:latin typeface="+mn-ea"/>
              </a:rPr>
              <a:t>111</a:t>
            </a:r>
            <a:r>
              <a:rPr lang="zh-TW" altLang="en-US" sz="2000" b="1" dirty="0">
                <a:solidFill>
                  <a:schemeClr val="tx1"/>
                </a:solidFill>
                <a:latin typeface="+mn-ea"/>
              </a:rPr>
              <a:t>年</a:t>
            </a:r>
            <a:r>
              <a:rPr lang="en-US" altLang="zh-TW" sz="2000" b="1" dirty="0">
                <a:solidFill>
                  <a:schemeClr val="tx1"/>
                </a:solidFill>
                <a:latin typeface="+mn-ea"/>
              </a:rPr>
              <a:t>02</a:t>
            </a:r>
            <a:r>
              <a:rPr lang="zh-TW" altLang="en-US" sz="2000" b="1" dirty="0">
                <a:solidFill>
                  <a:schemeClr val="tx1"/>
                </a:solidFill>
                <a:latin typeface="+mn-ea"/>
              </a:rPr>
              <a:t>月</a:t>
            </a:r>
            <a:r>
              <a:rPr lang="en-US" altLang="zh-TW" sz="2000" b="1" dirty="0">
                <a:solidFill>
                  <a:schemeClr val="tx1"/>
                </a:solidFill>
                <a:latin typeface="+mn-ea"/>
              </a:rPr>
              <a:t>28</a:t>
            </a:r>
            <a:r>
              <a:rPr lang="zh-TW" altLang="en-US" sz="2000" b="1" dirty="0">
                <a:solidFill>
                  <a:schemeClr val="tx1"/>
                </a:solidFill>
                <a:latin typeface="+mn-ea"/>
              </a:rPr>
              <a:t>日間，不含語言類別，運動類別則視當年預算餘額審定。</a:t>
            </a:r>
            <a:br>
              <a:rPr lang="zh-TW" altLang="en-US" sz="2000" b="1" dirty="0">
                <a:solidFill>
                  <a:schemeClr val="tx1"/>
                </a:solidFill>
                <a:latin typeface="+mn-ea"/>
              </a:rPr>
            </a:br>
            <a:r>
              <a:rPr lang="en-US" altLang="zh-TW" sz="2000" b="1" dirty="0">
                <a:solidFill>
                  <a:schemeClr val="tx1"/>
                </a:solidFill>
                <a:latin typeface="+mn-ea"/>
              </a:rPr>
              <a:t>4.</a:t>
            </a:r>
            <a:r>
              <a:rPr lang="zh-TW" altLang="en-US" sz="2000" b="1" dirty="0">
                <a:solidFill>
                  <a:schemeClr val="tx1"/>
                </a:solidFill>
                <a:latin typeface="+mn-ea"/>
              </a:rPr>
              <a:t>每張證照以申請</a:t>
            </a:r>
            <a:r>
              <a:rPr lang="en-US" altLang="zh-TW" sz="2000" b="1" dirty="0">
                <a:solidFill>
                  <a:schemeClr val="tx1"/>
                </a:solidFill>
                <a:latin typeface="+mn-ea"/>
              </a:rPr>
              <a:t>1</a:t>
            </a:r>
            <a:r>
              <a:rPr lang="zh-TW" altLang="en-US" sz="2000" b="1" dirty="0">
                <a:solidFill>
                  <a:schemeClr val="tx1"/>
                </a:solidFill>
                <a:latin typeface="+mn-ea"/>
              </a:rPr>
              <a:t>次為限，且不得向本校其它單位重覆申請相關獎勵與補助。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zh-TW" altLang="en-US" sz="2000" b="1" dirty="0">
                <a:latin typeface="+mn-ea"/>
              </a:rPr>
              <a:t>✏️</a:t>
            </a:r>
            <a:r>
              <a:rPr lang="en-US" altLang="zh-TW" sz="2400" b="1" dirty="0">
                <a:solidFill>
                  <a:schemeClr val="tx1"/>
                </a:solidFill>
                <a:highlight>
                  <a:srgbClr val="FFFF00"/>
                </a:highlight>
                <a:latin typeface="+mn-ea"/>
              </a:rPr>
              <a:t>110-2</a:t>
            </a:r>
            <a:r>
              <a:rPr lang="zh-TW" altLang="en-US" sz="2400" b="1" dirty="0">
                <a:solidFill>
                  <a:schemeClr val="tx1"/>
                </a:solidFill>
                <a:highlight>
                  <a:srgbClr val="FFFF00"/>
                </a:highlight>
                <a:latin typeface="+mn-ea"/>
              </a:rPr>
              <a:t>校外競賽獎勵</a:t>
            </a:r>
            <a:r>
              <a:rPr lang="zh-TW" altLang="en-US" sz="2000" b="1" dirty="0">
                <a:latin typeface="+mn-ea"/>
              </a:rPr>
              <a:t>✏️       </a:t>
            </a:r>
            <a:r>
              <a:rPr lang="zh-TW" altLang="en-US" sz="2000" b="1" dirty="0">
                <a:solidFill>
                  <a:schemeClr val="tx1"/>
                </a:solidFill>
                <a:highlight>
                  <a:srgbClr val="FFFF00"/>
                </a:highlight>
                <a:latin typeface="+mn-ea"/>
              </a:rPr>
              <a:t>相關細節請詳閱</a:t>
            </a:r>
            <a:r>
              <a:rPr lang="en-US" altLang="zh-TW" sz="2000" b="1" dirty="0">
                <a:solidFill>
                  <a:srgbClr val="FF0000"/>
                </a:solidFill>
                <a:latin typeface="+mn-ea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https://ithu.tw/JNLDS</a:t>
            </a:r>
            <a:r>
              <a:rPr lang="en-US" altLang="zh-TW" sz="2000" dirty="0">
                <a:latin typeface="+mn-ea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 ​</a:t>
            </a:r>
            <a:endParaRPr lang="zh-TW" altLang="en-US" sz="2000" dirty="0">
              <a:latin typeface="+mn-ea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zh-TW" altLang="en-US" sz="2000" dirty="0">
                <a:latin typeface="+mn-ea"/>
              </a:rPr>
              <a:t>​</a:t>
            </a:r>
            <a:r>
              <a:rPr lang="en-US" altLang="zh-TW" sz="2000" b="1" dirty="0">
                <a:solidFill>
                  <a:schemeClr val="tx1"/>
                </a:solidFill>
                <a:latin typeface="+mn-ea"/>
              </a:rPr>
              <a:t>1. </a:t>
            </a:r>
            <a:r>
              <a:rPr lang="zh-TW" altLang="en-US" sz="2000" b="1" dirty="0">
                <a:solidFill>
                  <a:schemeClr val="tx1"/>
                </a:solidFill>
                <a:latin typeface="+mn-ea"/>
              </a:rPr>
              <a:t>申請日期：即日起至</a:t>
            </a:r>
            <a:r>
              <a:rPr lang="en-US" altLang="zh-TW" sz="2000" b="1" dirty="0">
                <a:solidFill>
                  <a:schemeClr val="tx1"/>
                </a:solidFill>
                <a:latin typeface="+mn-ea"/>
              </a:rPr>
              <a:t>111</a:t>
            </a:r>
            <a:r>
              <a:rPr lang="zh-TW" altLang="en-US" sz="2000" b="1" dirty="0">
                <a:solidFill>
                  <a:schemeClr val="tx1"/>
                </a:solidFill>
                <a:latin typeface="+mn-ea"/>
              </a:rPr>
              <a:t>年</a:t>
            </a:r>
            <a:r>
              <a:rPr lang="en-US" altLang="zh-TW" sz="2000" b="1" dirty="0">
                <a:solidFill>
                  <a:schemeClr val="tx1"/>
                </a:solidFill>
                <a:latin typeface="+mn-ea"/>
              </a:rPr>
              <a:t>05</a:t>
            </a:r>
            <a:r>
              <a:rPr lang="zh-TW" altLang="en-US" sz="2000" b="1" dirty="0">
                <a:solidFill>
                  <a:schemeClr val="tx1"/>
                </a:solidFill>
                <a:latin typeface="+mn-ea"/>
              </a:rPr>
              <a:t>月</a:t>
            </a:r>
            <a:r>
              <a:rPr lang="en-US" altLang="zh-TW" sz="2000" b="1" dirty="0">
                <a:solidFill>
                  <a:schemeClr val="tx1"/>
                </a:solidFill>
                <a:latin typeface="+mn-ea"/>
              </a:rPr>
              <a:t>02</a:t>
            </a:r>
            <a:r>
              <a:rPr lang="zh-TW" altLang="en-US" sz="2000" b="1" dirty="0">
                <a:solidFill>
                  <a:schemeClr val="tx1"/>
                </a:solidFill>
                <a:latin typeface="+mn-ea"/>
              </a:rPr>
              <a:t>日</a:t>
            </a:r>
            <a:r>
              <a:rPr lang="en-US" altLang="zh-TW" sz="2000" b="1" dirty="0">
                <a:solidFill>
                  <a:schemeClr val="tx1"/>
                </a:solidFill>
                <a:latin typeface="+mn-ea"/>
              </a:rPr>
              <a:t>(</a:t>
            </a:r>
            <a:r>
              <a:rPr lang="zh-TW" altLang="en-US" sz="2000" b="1" dirty="0">
                <a:solidFill>
                  <a:schemeClr val="tx1"/>
                </a:solidFill>
                <a:latin typeface="+mn-ea"/>
              </a:rPr>
              <a:t>一</a:t>
            </a:r>
            <a:r>
              <a:rPr lang="en-US" altLang="zh-TW" sz="2000" b="1" dirty="0">
                <a:solidFill>
                  <a:schemeClr val="tx1"/>
                </a:solidFill>
                <a:latin typeface="+mn-ea"/>
              </a:rPr>
              <a:t>)</a:t>
            </a:r>
            <a:endParaRPr lang="zh-TW" altLang="en-US" sz="2000" b="1" dirty="0">
              <a:solidFill>
                <a:schemeClr val="tx1"/>
              </a:solidFill>
              <a:latin typeface="+mn-ea"/>
            </a:endParaRPr>
          </a:p>
          <a:p>
            <a:pPr algn="l">
              <a:spcBef>
                <a:spcPts val="0"/>
              </a:spcBef>
            </a:pPr>
            <a:r>
              <a:rPr lang="en-US" altLang="zh-TW" sz="2000" b="1" dirty="0">
                <a:solidFill>
                  <a:schemeClr val="tx1"/>
                </a:solidFill>
                <a:latin typeface="+mn-ea"/>
              </a:rPr>
              <a:t>2. </a:t>
            </a:r>
            <a:r>
              <a:rPr lang="zh-TW" altLang="en-US" sz="2000" b="1" dirty="0">
                <a:solidFill>
                  <a:schemeClr val="tx1"/>
                </a:solidFill>
                <a:latin typeface="+mn-ea"/>
              </a:rPr>
              <a:t>申請資格：競賽報名時為本校在籍學生，不含在職專班。</a:t>
            </a:r>
            <a:br>
              <a:rPr lang="zh-TW" altLang="en-US" sz="2000" b="1" dirty="0">
                <a:solidFill>
                  <a:schemeClr val="tx1"/>
                </a:solidFill>
                <a:latin typeface="+mn-ea"/>
              </a:rPr>
            </a:br>
            <a:r>
              <a:rPr lang="en-US" altLang="zh-TW" sz="2000" b="1" dirty="0">
                <a:solidFill>
                  <a:schemeClr val="tx1"/>
                </a:solidFill>
                <a:latin typeface="+mn-ea"/>
              </a:rPr>
              <a:t>3.</a:t>
            </a:r>
            <a:r>
              <a:rPr lang="zh-TW" altLang="en-US" sz="2000" b="1" dirty="0">
                <a:solidFill>
                  <a:schemeClr val="tx1"/>
                </a:solidFill>
                <a:latin typeface="+mn-ea"/>
              </a:rPr>
              <a:t>指導老師：限本校專任教師。</a:t>
            </a:r>
          </a:p>
        </p:txBody>
      </p:sp>
    </p:spTree>
    <p:extLst>
      <p:ext uri="{BB962C8B-B14F-4D97-AF65-F5344CB8AC3E}">
        <p14:creationId xmlns:p14="http://schemas.microsoft.com/office/powerpoint/2010/main" val="1430170148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</TotalTime>
  <Words>300</Words>
  <Application>Microsoft Office PowerPoint</Application>
  <PresentationFormat>寬螢幕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Arial</vt:lpstr>
      <vt:lpstr>Trebuchet MS</vt:lpstr>
      <vt:lpstr>Wingdings 3</vt:lpstr>
      <vt:lpstr>多面向</vt:lpstr>
      <vt:lpstr>教務處教學發展中心 獎勵補助申請通知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教務處教學發展中心 獎勵補助申請通知</dc:title>
  <dc:creator>User</dc:creator>
  <cp:lastModifiedBy>User</cp:lastModifiedBy>
  <cp:revision>4</cp:revision>
  <cp:lastPrinted>2022-02-16T01:32:52Z</cp:lastPrinted>
  <dcterms:created xsi:type="dcterms:W3CDTF">2022-02-16T01:14:59Z</dcterms:created>
  <dcterms:modified xsi:type="dcterms:W3CDTF">2022-02-16T01:34:29Z</dcterms:modified>
</cp:coreProperties>
</file>